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4" r:id="rId6"/>
    <p:sldMasterId id="2147483728" r:id="rId7"/>
  </p:sldMasterIdLst>
  <p:notesMasterIdLst>
    <p:notesMasterId r:id="rId57"/>
  </p:notesMasterIdLst>
  <p:sldIdLst>
    <p:sldId id="576" r:id="rId8"/>
    <p:sldId id="501" r:id="rId9"/>
    <p:sldId id="586" r:id="rId10"/>
    <p:sldId id="590" r:id="rId11"/>
    <p:sldId id="591" r:id="rId12"/>
    <p:sldId id="657" r:id="rId13"/>
    <p:sldId id="592" r:id="rId14"/>
    <p:sldId id="593" r:id="rId15"/>
    <p:sldId id="594" r:id="rId16"/>
    <p:sldId id="595" r:id="rId17"/>
    <p:sldId id="596" r:id="rId18"/>
    <p:sldId id="597" r:id="rId19"/>
    <p:sldId id="655" r:id="rId20"/>
    <p:sldId id="656" r:id="rId21"/>
    <p:sldId id="644" r:id="rId22"/>
    <p:sldId id="598" r:id="rId23"/>
    <p:sldId id="614" r:id="rId24"/>
    <p:sldId id="627" r:id="rId25"/>
    <p:sldId id="600" r:id="rId26"/>
    <p:sldId id="601" r:id="rId27"/>
    <p:sldId id="630" r:id="rId28"/>
    <p:sldId id="618" r:id="rId29"/>
    <p:sldId id="652" r:id="rId30"/>
    <p:sldId id="653" r:id="rId31"/>
    <p:sldId id="619" r:id="rId32"/>
    <p:sldId id="629" r:id="rId33"/>
    <p:sldId id="631" r:id="rId34"/>
    <p:sldId id="633" r:id="rId35"/>
    <p:sldId id="634" r:id="rId36"/>
    <p:sldId id="613" r:id="rId37"/>
    <p:sldId id="602" r:id="rId38"/>
    <p:sldId id="603" r:id="rId39"/>
    <p:sldId id="635" r:id="rId40"/>
    <p:sldId id="636" r:id="rId41"/>
    <p:sldId id="640" r:id="rId42"/>
    <p:sldId id="647" r:id="rId43"/>
    <p:sldId id="648" r:id="rId44"/>
    <p:sldId id="649" r:id="rId45"/>
    <p:sldId id="650" r:id="rId46"/>
    <p:sldId id="651" r:id="rId47"/>
    <p:sldId id="637" r:id="rId48"/>
    <p:sldId id="641" r:id="rId49"/>
    <p:sldId id="639" r:id="rId50"/>
    <p:sldId id="642" r:id="rId51"/>
    <p:sldId id="628" r:id="rId52"/>
    <p:sldId id="638" r:id="rId53"/>
    <p:sldId id="654" r:id="rId54"/>
    <p:sldId id="610" r:id="rId55"/>
    <p:sldId id="611" r:id="rId56"/>
  </p:sldIdLst>
  <p:sldSz cx="9144000" cy="6858000" type="screen4x3"/>
  <p:notesSz cx="7099300" cy="102346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orient="horz" pos="864">
          <p15:clr>
            <a:srgbClr val="A4A3A4"/>
          </p15:clr>
        </p15:guide>
        <p15:guide id="3" orient="horz" pos="816">
          <p15:clr>
            <a:srgbClr val="A4A3A4"/>
          </p15:clr>
        </p15:guide>
        <p15:guide id="4" orient="horz" pos="3744">
          <p15:clr>
            <a:srgbClr val="A4A3A4"/>
          </p15:clr>
        </p15:guide>
        <p15:guide id="5" orient="horz" pos="258">
          <p15:clr>
            <a:srgbClr val="A4A3A4"/>
          </p15:clr>
        </p15:guide>
        <p15:guide id="6" pos="2880">
          <p15:clr>
            <a:srgbClr val="A4A3A4"/>
          </p15:clr>
        </p15:guide>
        <p15:guide id="7" pos="288">
          <p15:clr>
            <a:srgbClr val="A4A3A4"/>
          </p15:clr>
        </p15:guide>
        <p15:guide id="8" pos="547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223">
          <p15:clr>
            <a:srgbClr val="A4A3A4"/>
          </p15:clr>
        </p15:guide>
        <p15:guide id="2" pos="2236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Emma Bluck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0B2E0"/>
    <a:srgbClr val="FFFF99"/>
    <a:srgbClr val="C2D6EF"/>
    <a:srgbClr val="B90202"/>
    <a:srgbClr val="4DA0D4"/>
    <a:srgbClr val="D00000"/>
    <a:srgbClr val="0071C5"/>
    <a:srgbClr val="38DCD6"/>
    <a:srgbClr val="2BBBE0"/>
    <a:srgbClr val="00EBA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380" autoAdjust="0"/>
    <p:restoredTop sz="91203" autoAdjust="0"/>
  </p:normalViewPr>
  <p:slideViewPr>
    <p:cSldViewPr snapToGrid="0" showGuides="1">
      <p:cViewPr varScale="1">
        <p:scale>
          <a:sx n="80" d="100"/>
          <a:sy n="80" d="100"/>
        </p:scale>
        <p:origin x="1488" y="53"/>
      </p:cViewPr>
      <p:guideLst>
        <p:guide orient="horz" pos="2160"/>
        <p:guide orient="horz" pos="864"/>
        <p:guide orient="horz" pos="816"/>
        <p:guide orient="horz" pos="3744"/>
        <p:guide orient="horz" pos="258"/>
        <p:guide pos="2880"/>
        <p:guide pos="288"/>
        <p:guide pos="5472"/>
      </p:guideLst>
    </p:cSldViewPr>
  </p:slideViewPr>
  <p:outlineViewPr>
    <p:cViewPr>
      <p:scale>
        <a:sx n="33" d="100"/>
        <a:sy n="33" d="100"/>
      </p:scale>
      <p:origin x="0" y="1518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71" d="100"/>
        <a:sy n="71" d="100"/>
      </p:scale>
      <p:origin x="0" y="-6402"/>
    </p:cViewPr>
  </p:sorterViewPr>
  <p:notesViewPr>
    <p:cSldViewPr snapToGrid="0">
      <p:cViewPr varScale="1">
        <p:scale>
          <a:sx n="51" d="100"/>
          <a:sy n="51" d="100"/>
        </p:scale>
        <p:origin x="2928" y="78"/>
      </p:cViewPr>
      <p:guideLst>
        <p:guide orient="horz" pos="3223"/>
        <p:guide pos="2236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50" Type="http://schemas.openxmlformats.org/officeDocument/2006/relationships/slide" Target="slides/slide43.xml"/><Relationship Id="rId55" Type="http://schemas.openxmlformats.org/officeDocument/2006/relationships/slide" Target="slides/slide48.xml"/><Relationship Id="rId7" Type="http://schemas.openxmlformats.org/officeDocument/2006/relationships/slideMaster" Target="slideMasters/slideMaster2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41" Type="http://schemas.openxmlformats.org/officeDocument/2006/relationships/slide" Target="slides/slide34.xml"/><Relationship Id="rId54" Type="http://schemas.openxmlformats.org/officeDocument/2006/relationships/slide" Target="slides/slide47.xml"/><Relationship Id="rId62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1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53" Type="http://schemas.openxmlformats.org/officeDocument/2006/relationships/slide" Target="slides/slide46.xml"/><Relationship Id="rId58" Type="http://schemas.openxmlformats.org/officeDocument/2006/relationships/commentAuthors" Target="commentAuthors.xml"/><Relationship Id="rId5" Type="http://schemas.openxmlformats.org/officeDocument/2006/relationships/customXml" Target="../customXml/item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slide" Target="slides/slide42.xml"/><Relationship Id="rId57" Type="http://schemas.openxmlformats.org/officeDocument/2006/relationships/notesMaster" Target="notesMasters/notesMaster1.xml"/><Relationship Id="rId61" Type="http://schemas.openxmlformats.org/officeDocument/2006/relationships/theme" Target="theme/theme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slide" Target="slides/slide45.xml"/><Relationship Id="rId60" Type="http://schemas.openxmlformats.org/officeDocument/2006/relationships/viewProps" Target="viewProps.xml"/><Relationship Id="rId4" Type="http://schemas.openxmlformats.org/officeDocument/2006/relationships/customXml" Target="../customXml/item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slide" Target="slides/slide41.xml"/><Relationship Id="rId56" Type="http://schemas.openxmlformats.org/officeDocument/2006/relationships/slide" Target="slides/slide49.xml"/><Relationship Id="rId8" Type="http://schemas.openxmlformats.org/officeDocument/2006/relationships/slide" Target="slides/slide1.xml"/><Relationship Id="rId51" Type="http://schemas.openxmlformats.org/officeDocument/2006/relationships/slide" Target="slides/slide44.xml"/><Relationship Id="rId3" Type="http://schemas.openxmlformats.org/officeDocument/2006/relationships/customXml" Target="../customXml/item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59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8DA1F6D-5BB9-409A-B766-C2E44AC8D0BF}" type="doc">
      <dgm:prSet loTypeId="urn:microsoft.com/office/officeart/2005/8/layout/default#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D22F44E-80F8-4ED0-9A14-2FE903C44CD7}">
      <dgm:prSet phldrT="[Текст]" custT="1"/>
      <dgm:spPr/>
      <dgm:t>
        <a:bodyPr/>
        <a:lstStyle/>
        <a:p>
          <a:r>
            <a:rPr lang="en-GB" sz="3200" b="1" dirty="0" err="1" smtClean="0">
              <a:latin typeface="Times New Roman" pitchFamily="18" charset="0"/>
              <a:cs typeface="Times New Roman" pitchFamily="18" charset="0"/>
            </a:rPr>
            <a:t>Ресурсно</a:t>
          </a:r>
          <a:r>
            <a:rPr lang="en-GB" sz="3200" b="1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GB" sz="3200" b="1" dirty="0" err="1" smtClean="0">
              <a:latin typeface="Times New Roman" pitchFamily="18" charset="0"/>
              <a:cs typeface="Times New Roman" pitchFamily="18" charset="0"/>
            </a:rPr>
            <a:t>хранилище</a:t>
          </a:r>
          <a:r>
            <a:rPr lang="en-GB" sz="3200" dirty="0" smtClean="0">
              <a:latin typeface="Times New Roman" pitchFamily="18" charset="0"/>
              <a:cs typeface="Times New Roman" pitchFamily="18" charset="0"/>
            </a:rPr>
            <a:t> </a:t>
          </a:r>
          <a:endParaRPr lang="en-US" sz="3200" dirty="0"/>
        </a:p>
      </dgm:t>
    </dgm:pt>
    <dgm:pt modelId="{EF25AC50-C7E7-40D0-A39A-C0283764D3A3}" type="parTrans" cxnId="{8EE864FE-BFB3-46C8-B04C-5139C2F5D4C7}">
      <dgm:prSet/>
      <dgm:spPr/>
      <dgm:t>
        <a:bodyPr/>
        <a:lstStyle/>
        <a:p>
          <a:endParaRPr lang="en-US"/>
        </a:p>
      </dgm:t>
    </dgm:pt>
    <dgm:pt modelId="{9BBB8112-8172-43D1-AAD7-FB1EBA07B52E}" type="sibTrans" cxnId="{8EE864FE-BFB3-46C8-B04C-5139C2F5D4C7}">
      <dgm:prSet/>
      <dgm:spPr/>
      <dgm:t>
        <a:bodyPr/>
        <a:lstStyle/>
        <a:p>
          <a:endParaRPr lang="en-US"/>
        </a:p>
      </dgm:t>
    </dgm:pt>
    <dgm:pt modelId="{45047A96-1426-4315-9232-904B2F3561C4}">
      <dgm:prSet phldrT="[Текст]" custT="1"/>
      <dgm:spPr/>
      <dgm:t>
        <a:bodyPr/>
        <a:lstStyle/>
        <a:p>
          <a:r>
            <a:rPr lang="en-GB" sz="3200" b="1" dirty="0" err="1" smtClean="0">
              <a:latin typeface="Times New Roman" pitchFamily="18" charset="0"/>
              <a:cs typeface="Times New Roman" pitchFamily="18" charset="0"/>
            </a:rPr>
            <a:t>Превод</a:t>
          </a:r>
          <a:r>
            <a:rPr lang="en-GB" sz="3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GB" sz="3200" b="1" dirty="0" err="1" smtClean="0">
              <a:latin typeface="Times New Roman" pitchFamily="18" charset="0"/>
              <a:cs typeface="Times New Roman" pitchFamily="18" charset="0"/>
            </a:rPr>
            <a:t>по</a:t>
          </a:r>
          <a:r>
            <a:rPr lang="en-GB" sz="3200" b="1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bg-BG" sz="3200" b="1" dirty="0" smtClean="0">
              <a:latin typeface="Times New Roman" pitchFamily="18" charset="0"/>
              <a:cs typeface="Times New Roman" pitchFamily="18" charset="0"/>
            </a:rPr>
            <a:t>по</a:t>
          </a:r>
          <a:r>
            <a:rPr lang="en-GB" sz="3200" b="1" dirty="0" err="1" smtClean="0">
              <a:latin typeface="Times New Roman" pitchFamily="18" charset="0"/>
              <a:cs typeface="Times New Roman" pitchFamily="18" charset="0"/>
            </a:rPr>
            <a:t>иск</a:t>
          </a:r>
          <a:r>
            <a:rPr lang="bg-BG" sz="3200" b="1" dirty="0" smtClean="0">
              <a:latin typeface="Times New Roman" pitchFamily="18" charset="0"/>
              <a:cs typeface="Times New Roman" pitchFamily="18" charset="0"/>
            </a:rPr>
            <a:t>в</a:t>
          </a:r>
          <a:r>
            <a:rPr lang="en-GB" sz="3200" b="1" dirty="0" err="1" smtClean="0">
              <a:latin typeface="Times New Roman" pitchFamily="18" charset="0"/>
              <a:cs typeface="Times New Roman" pitchFamily="18" charset="0"/>
            </a:rPr>
            <a:t>ане</a:t>
          </a:r>
          <a:r>
            <a:rPr lang="en-GB" sz="3200" b="1" dirty="0" smtClean="0">
              <a:latin typeface="Times New Roman" pitchFamily="18" charset="0"/>
              <a:cs typeface="Times New Roman" pitchFamily="18" charset="0"/>
            </a:rPr>
            <a:t> </a:t>
          </a:r>
          <a:endParaRPr lang="en-US" sz="3200" b="1" dirty="0"/>
        </a:p>
      </dgm:t>
    </dgm:pt>
    <dgm:pt modelId="{61FBD54F-75BD-4566-8CBC-BF138F6BCF90}" type="parTrans" cxnId="{35DE1FC3-BB0D-464F-9864-CE37505AB721}">
      <dgm:prSet/>
      <dgm:spPr/>
      <dgm:t>
        <a:bodyPr/>
        <a:lstStyle/>
        <a:p>
          <a:endParaRPr lang="en-US"/>
        </a:p>
      </dgm:t>
    </dgm:pt>
    <dgm:pt modelId="{D0C56057-17D9-4A63-B30E-7AF87CCDE5C1}" type="sibTrans" cxnId="{35DE1FC3-BB0D-464F-9864-CE37505AB721}">
      <dgm:prSet/>
      <dgm:spPr/>
      <dgm:t>
        <a:bodyPr/>
        <a:lstStyle/>
        <a:p>
          <a:endParaRPr lang="en-US"/>
        </a:p>
      </dgm:t>
    </dgm:pt>
    <dgm:pt modelId="{54215A52-6257-4B57-BBBC-B874F6C894F4}">
      <dgm:prSet phldrT="[Текст]" custT="1"/>
      <dgm:spPr/>
      <dgm:t>
        <a:bodyPr/>
        <a:lstStyle/>
        <a:p>
          <a:r>
            <a:rPr lang="bg-BG" sz="3200" b="1" dirty="0" err="1" smtClean="0">
              <a:latin typeface="Times New Roman" pitchFamily="18" charset="0"/>
              <a:cs typeface="Times New Roman" pitchFamily="18" charset="0"/>
            </a:rPr>
            <a:t>Онлине</a:t>
          </a:r>
          <a:r>
            <a:rPr lang="bg-BG" sz="3200" b="1" dirty="0" smtClean="0">
              <a:latin typeface="Times New Roman" pitchFamily="18" charset="0"/>
              <a:cs typeface="Times New Roman" pitchFamily="18" charset="0"/>
            </a:rPr>
            <a:t> о</a:t>
          </a:r>
          <a:r>
            <a:rPr lang="en-GB" sz="3200" b="1" dirty="0" err="1" smtClean="0">
              <a:latin typeface="Times New Roman" pitchFamily="18" charset="0"/>
              <a:cs typeface="Times New Roman" pitchFamily="18" charset="0"/>
            </a:rPr>
            <a:t>бщуване</a:t>
          </a:r>
          <a:endParaRPr lang="en-US" sz="3200" dirty="0"/>
        </a:p>
      </dgm:t>
    </dgm:pt>
    <dgm:pt modelId="{11568B43-979A-4C5B-9D66-984907AD88EB}" type="parTrans" cxnId="{5AF29779-108E-4901-B0D5-81E41607EFCC}">
      <dgm:prSet/>
      <dgm:spPr/>
      <dgm:t>
        <a:bodyPr/>
        <a:lstStyle/>
        <a:p>
          <a:endParaRPr lang="en-US"/>
        </a:p>
      </dgm:t>
    </dgm:pt>
    <dgm:pt modelId="{4AB96710-CECB-4C02-9069-84F50A5F7BF9}" type="sibTrans" cxnId="{5AF29779-108E-4901-B0D5-81E41607EFCC}">
      <dgm:prSet/>
      <dgm:spPr/>
      <dgm:t>
        <a:bodyPr/>
        <a:lstStyle/>
        <a:p>
          <a:endParaRPr lang="en-US"/>
        </a:p>
      </dgm:t>
    </dgm:pt>
    <dgm:pt modelId="{76699D31-78A8-43B5-959D-4749FD8F9287}">
      <dgm:prSet phldrT="[Текст]" custT="1"/>
      <dgm:spPr/>
      <dgm:t>
        <a:bodyPr/>
        <a:lstStyle/>
        <a:p>
          <a:r>
            <a:rPr lang="en-GB" sz="3200" b="1" dirty="0" err="1" smtClean="0">
              <a:latin typeface="Times New Roman" pitchFamily="18" charset="0"/>
              <a:cs typeface="Times New Roman" pitchFamily="18" charset="0"/>
            </a:rPr>
            <a:t>Новини</a:t>
          </a:r>
          <a:r>
            <a:rPr lang="en-GB" sz="3200" b="1" dirty="0" smtClean="0">
              <a:latin typeface="Times New Roman" pitchFamily="18" charset="0"/>
              <a:cs typeface="Times New Roman" pitchFamily="18" charset="0"/>
            </a:rPr>
            <a:t> и </a:t>
          </a:r>
          <a:r>
            <a:rPr lang="en-GB" sz="3200" b="1" dirty="0" err="1" smtClean="0">
              <a:latin typeface="Times New Roman" pitchFamily="18" charset="0"/>
              <a:cs typeface="Times New Roman" pitchFamily="18" charset="0"/>
            </a:rPr>
            <a:t>събития</a:t>
          </a:r>
          <a:endParaRPr lang="en-US" sz="3200" dirty="0"/>
        </a:p>
      </dgm:t>
    </dgm:pt>
    <dgm:pt modelId="{B30819BD-0EC2-4401-95E6-CB85D452C3B4}" type="parTrans" cxnId="{B5EAB0EB-0F32-487A-8350-BCF50B94F542}">
      <dgm:prSet/>
      <dgm:spPr/>
      <dgm:t>
        <a:bodyPr/>
        <a:lstStyle/>
        <a:p>
          <a:endParaRPr lang="en-US"/>
        </a:p>
      </dgm:t>
    </dgm:pt>
    <dgm:pt modelId="{EE000787-79D7-4FC6-B3F7-A9E176074FA8}" type="sibTrans" cxnId="{B5EAB0EB-0F32-487A-8350-BCF50B94F542}">
      <dgm:prSet/>
      <dgm:spPr/>
      <dgm:t>
        <a:bodyPr/>
        <a:lstStyle/>
        <a:p>
          <a:endParaRPr lang="en-US"/>
        </a:p>
      </dgm:t>
    </dgm:pt>
    <dgm:pt modelId="{4C7C57F3-634F-4922-9258-A17E44F91BD3}" type="pres">
      <dgm:prSet presAssocID="{38DA1F6D-5BB9-409A-B766-C2E44AC8D0BF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E8449246-98B7-4258-9766-34E71E8CB2B7}" type="pres">
      <dgm:prSet presAssocID="{5D22F44E-80F8-4ED0-9A14-2FE903C44CD7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F9DAAC6-9633-4BBD-86E8-A50578C9F4CC}" type="pres">
      <dgm:prSet presAssocID="{9BBB8112-8172-43D1-AAD7-FB1EBA07B52E}" presName="sibTrans" presStyleCnt="0"/>
      <dgm:spPr/>
    </dgm:pt>
    <dgm:pt modelId="{77A327C3-8282-4650-9950-43EED12A3A81}" type="pres">
      <dgm:prSet presAssocID="{45047A96-1426-4315-9232-904B2F3561C4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5A87D4D-401E-45AD-8F93-5C4BAC5A539D}" type="pres">
      <dgm:prSet presAssocID="{D0C56057-17D9-4A63-B30E-7AF87CCDE5C1}" presName="sibTrans" presStyleCnt="0"/>
      <dgm:spPr/>
    </dgm:pt>
    <dgm:pt modelId="{1D961139-E59A-469F-BEFC-016FF4480531}" type="pres">
      <dgm:prSet presAssocID="{54215A52-6257-4B57-BBBC-B874F6C894F4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2678454-5111-4DD8-A6CA-2D2744632A74}" type="pres">
      <dgm:prSet presAssocID="{4AB96710-CECB-4C02-9069-84F50A5F7BF9}" presName="sibTrans" presStyleCnt="0"/>
      <dgm:spPr/>
    </dgm:pt>
    <dgm:pt modelId="{D3537988-CF04-4C65-8DCD-D21BF6DDB32D}" type="pres">
      <dgm:prSet presAssocID="{76699D31-78A8-43B5-959D-4749FD8F9287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9E90BDB-BDEE-42DD-9511-FD2277CFE9EE}" type="presOf" srcId="{5D22F44E-80F8-4ED0-9A14-2FE903C44CD7}" destId="{E8449246-98B7-4258-9766-34E71E8CB2B7}" srcOrd="0" destOrd="0" presId="urn:microsoft.com/office/officeart/2005/8/layout/default#2"/>
    <dgm:cxn modelId="{DF5E2C8F-EE3E-4B64-8374-029D13A9591E}" type="presOf" srcId="{38DA1F6D-5BB9-409A-B766-C2E44AC8D0BF}" destId="{4C7C57F3-634F-4922-9258-A17E44F91BD3}" srcOrd="0" destOrd="0" presId="urn:microsoft.com/office/officeart/2005/8/layout/default#2"/>
    <dgm:cxn modelId="{35DE1FC3-BB0D-464F-9864-CE37505AB721}" srcId="{38DA1F6D-5BB9-409A-B766-C2E44AC8D0BF}" destId="{45047A96-1426-4315-9232-904B2F3561C4}" srcOrd="1" destOrd="0" parTransId="{61FBD54F-75BD-4566-8CBC-BF138F6BCF90}" sibTransId="{D0C56057-17D9-4A63-B30E-7AF87CCDE5C1}"/>
    <dgm:cxn modelId="{B5EAB0EB-0F32-487A-8350-BCF50B94F542}" srcId="{38DA1F6D-5BB9-409A-B766-C2E44AC8D0BF}" destId="{76699D31-78A8-43B5-959D-4749FD8F9287}" srcOrd="3" destOrd="0" parTransId="{B30819BD-0EC2-4401-95E6-CB85D452C3B4}" sibTransId="{EE000787-79D7-4FC6-B3F7-A9E176074FA8}"/>
    <dgm:cxn modelId="{A32E3CDD-1CBA-409A-98AC-DC3B8CD7DA06}" type="presOf" srcId="{45047A96-1426-4315-9232-904B2F3561C4}" destId="{77A327C3-8282-4650-9950-43EED12A3A81}" srcOrd="0" destOrd="0" presId="urn:microsoft.com/office/officeart/2005/8/layout/default#2"/>
    <dgm:cxn modelId="{18A9BA05-EE81-4F74-8A02-17EE5E564C42}" type="presOf" srcId="{76699D31-78A8-43B5-959D-4749FD8F9287}" destId="{D3537988-CF04-4C65-8DCD-D21BF6DDB32D}" srcOrd="0" destOrd="0" presId="urn:microsoft.com/office/officeart/2005/8/layout/default#2"/>
    <dgm:cxn modelId="{8EE864FE-BFB3-46C8-B04C-5139C2F5D4C7}" srcId="{38DA1F6D-5BB9-409A-B766-C2E44AC8D0BF}" destId="{5D22F44E-80F8-4ED0-9A14-2FE903C44CD7}" srcOrd="0" destOrd="0" parTransId="{EF25AC50-C7E7-40D0-A39A-C0283764D3A3}" sibTransId="{9BBB8112-8172-43D1-AAD7-FB1EBA07B52E}"/>
    <dgm:cxn modelId="{DD736AB6-3251-44AD-A5C0-7861F7337141}" type="presOf" srcId="{54215A52-6257-4B57-BBBC-B874F6C894F4}" destId="{1D961139-E59A-469F-BEFC-016FF4480531}" srcOrd="0" destOrd="0" presId="urn:microsoft.com/office/officeart/2005/8/layout/default#2"/>
    <dgm:cxn modelId="{5AF29779-108E-4901-B0D5-81E41607EFCC}" srcId="{38DA1F6D-5BB9-409A-B766-C2E44AC8D0BF}" destId="{54215A52-6257-4B57-BBBC-B874F6C894F4}" srcOrd="2" destOrd="0" parTransId="{11568B43-979A-4C5B-9D66-984907AD88EB}" sibTransId="{4AB96710-CECB-4C02-9069-84F50A5F7BF9}"/>
    <dgm:cxn modelId="{4E2DF217-EE14-4B76-9C50-8D816CB0BF29}" type="presParOf" srcId="{4C7C57F3-634F-4922-9258-A17E44F91BD3}" destId="{E8449246-98B7-4258-9766-34E71E8CB2B7}" srcOrd="0" destOrd="0" presId="urn:microsoft.com/office/officeart/2005/8/layout/default#2"/>
    <dgm:cxn modelId="{7B49B12B-B531-4E81-A6CD-F103F9C81684}" type="presParOf" srcId="{4C7C57F3-634F-4922-9258-A17E44F91BD3}" destId="{2F9DAAC6-9633-4BBD-86E8-A50578C9F4CC}" srcOrd="1" destOrd="0" presId="urn:microsoft.com/office/officeart/2005/8/layout/default#2"/>
    <dgm:cxn modelId="{BFBCC310-DB0B-4377-BF51-07ACB00208D2}" type="presParOf" srcId="{4C7C57F3-634F-4922-9258-A17E44F91BD3}" destId="{77A327C3-8282-4650-9950-43EED12A3A81}" srcOrd="2" destOrd="0" presId="urn:microsoft.com/office/officeart/2005/8/layout/default#2"/>
    <dgm:cxn modelId="{E2C3770F-97A3-4829-BD8C-36EE99559AF7}" type="presParOf" srcId="{4C7C57F3-634F-4922-9258-A17E44F91BD3}" destId="{95A87D4D-401E-45AD-8F93-5C4BAC5A539D}" srcOrd="3" destOrd="0" presId="urn:microsoft.com/office/officeart/2005/8/layout/default#2"/>
    <dgm:cxn modelId="{A94861BF-2A8A-4515-B351-F7B85B6AE16F}" type="presParOf" srcId="{4C7C57F3-634F-4922-9258-A17E44F91BD3}" destId="{1D961139-E59A-469F-BEFC-016FF4480531}" srcOrd="4" destOrd="0" presId="urn:microsoft.com/office/officeart/2005/8/layout/default#2"/>
    <dgm:cxn modelId="{F8DE96F3-F345-4B0A-B7B5-1585525511B2}" type="presParOf" srcId="{4C7C57F3-634F-4922-9258-A17E44F91BD3}" destId="{12678454-5111-4DD8-A6CA-2D2744632A74}" srcOrd="5" destOrd="0" presId="urn:microsoft.com/office/officeart/2005/8/layout/default#2"/>
    <dgm:cxn modelId="{51CE3417-41A3-4E5D-8DB1-9B8ED477702D}" type="presParOf" srcId="{4C7C57F3-634F-4922-9258-A17E44F91BD3}" destId="{D3537988-CF04-4C65-8DCD-D21BF6DDB32D}" srcOrd="6" destOrd="0" presId="urn:microsoft.com/office/officeart/2005/8/layout/default#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8449246-98B7-4258-9766-34E71E8CB2B7}">
      <dsp:nvSpPr>
        <dsp:cNvPr id="0" name=""/>
        <dsp:cNvSpPr/>
      </dsp:nvSpPr>
      <dsp:spPr>
        <a:xfrm>
          <a:off x="170056" y="785"/>
          <a:ext cx="3254009" cy="195240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3200" b="1" kern="1200" dirty="0" err="1" smtClean="0">
              <a:latin typeface="Times New Roman" pitchFamily="18" charset="0"/>
              <a:cs typeface="Times New Roman" pitchFamily="18" charset="0"/>
            </a:rPr>
            <a:t>Ресурсно</a:t>
          </a:r>
          <a:r>
            <a:rPr lang="en-GB" sz="3200" b="1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GB" sz="3200" b="1" kern="1200" dirty="0" err="1" smtClean="0">
              <a:latin typeface="Times New Roman" pitchFamily="18" charset="0"/>
              <a:cs typeface="Times New Roman" pitchFamily="18" charset="0"/>
            </a:rPr>
            <a:t>хранилище</a:t>
          </a:r>
          <a:r>
            <a:rPr lang="en-GB" sz="3200" kern="1200" dirty="0" smtClean="0">
              <a:latin typeface="Times New Roman" pitchFamily="18" charset="0"/>
              <a:cs typeface="Times New Roman" pitchFamily="18" charset="0"/>
            </a:rPr>
            <a:t> </a:t>
          </a:r>
          <a:endParaRPr lang="en-US" sz="3200" kern="1200" dirty="0"/>
        </a:p>
      </dsp:txBody>
      <dsp:txXfrm>
        <a:off x="170056" y="785"/>
        <a:ext cx="3254009" cy="1952405"/>
      </dsp:txXfrm>
    </dsp:sp>
    <dsp:sp modelId="{77A327C3-8282-4650-9950-43EED12A3A81}">
      <dsp:nvSpPr>
        <dsp:cNvPr id="0" name=""/>
        <dsp:cNvSpPr/>
      </dsp:nvSpPr>
      <dsp:spPr>
        <a:xfrm>
          <a:off x="3749466" y="785"/>
          <a:ext cx="3254009" cy="195240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3200" b="1" kern="1200" dirty="0" err="1" smtClean="0">
              <a:latin typeface="Times New Roman" pitchFamily="18" charset="0"/>
              <a:cs typeface="Times New Roman" pitchFamily="18" charset="0"/>
            </a:rPr>
            <a:t>Превод</a:t>
          </a:r>
          <a:r>
            <a:rPr lang="en-GB" sz="32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GB" sz="3200" b="1" kern="1200" dirty="0" err="1" smtClean="0">
              <a:latin typeface="Times New Roman" pitchFamily="18" charset="0"/>
              <a:cs typeface="Times New Roman" pitchFamily="18" charset="0"/>
            </a:rPr>
            <a:t>по</a:t>
          </a:r>
          <a:r>
            <a:rPr lang="en-GB" sz="3200" b="1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bg-BG" sz="3200" b="1" kern="1200" dirty="0" smtClean="0">
              <a:latin typeface="Times New Roman" pitchFamily="18" charset="0"/>
              <a:cs typeface="Times New Roman" pitchFamily="18" charset="0"/>
            </a:rPr>
            <a:t>по</a:t>
          </a:r>
          <a:r>
            <a:rPr lang="en-GB" sz="3200" b="1" kern="1200" dirty="0" err="1" smtClean="0">
              <a:latin typeface="Times New Roman" pitchFamily="18" charset="0"/>
              <a:cs typeface="Times New Roman" pitchFamily="18" charset="0"/>
            </a:rPr>
            <a:t>иск</a:t>
          </a:r>
          <a:r>
            <a:rPr lang="bg-BG" sz="3200" b="1" kern="1200" dirty="0" smtClean="0">
              <a:latin typeface="Times New Roman" pitchFamily="18" charset="0"/>
              <a:cs typeface="Times New Roman" pitchFamily="18" charset="0"/>
            </a:rPr>
            <a:t>в</a:t>
          </a:r>
          <a:r>
            <a:rPr lang="en-GB" sz="3200" b="1" kern="1200" dirty="0" err="1" smtClean="0">
              <a:latin typeface="Times New Roman" pitchFamily="18" charset="0"/>
              <a:cs typeface="Times New Roman" pitchFamily="18" charset="0"/>
            </a:rPr>
            <a:t>ане</a:t>
          </a:r>
          <a:r>
            <a:rPr lang="en-GB" sz="3200" b="1" kern="1200" dirty="0" smtClean="0">
              <a:latin typeface="Times New Roman" pitchFamily="18" charset="0"/>
              <a:cs typeface="Times New Roman" pitchFamily="18" charset="0"/>
            </a:rPr>
            <a:t> </a:t>
          </a:r>
          <a:endParaRPr lang="en-US" sz="3200" b="1" kern="1200" dirty="0"/>
        </a:p>
      </dsp:txBody>
      <dsp:txXfrm>
        <a:off x="3749466" y="785"/>
        <a:ext cx="3254009" cy="1952405"/>
      </dsp:txXfrm>
    </dsp:sp>
    <dsp:sp modelId="{1D961139-E59A-469F-BEFC-016FF4480531}">
      <dsp:nvSpPr>
        <dsp:cNvPr id="0" name=""/>
        <dsp:cNvSpPr/>
      </dsp:nvSpPr>
      <dsp:spPr>
        <a:xfrm>
          <a:off x="170056" y="2278591"/>
          <a:ext cx="3254009" cy="195240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g-BG" sz="3200" b="1" kern="1200" dirty="0" err="1" smtClean="0">
              <a:latin typeface="Times New Roman" pitchFamily="18" charset="0"/>
              <a:cs typeface="Times New Roman" pitchFamily="18" charset="0"/>
            </a:rPr>
            <a:t>Онлине</a:t>
          </a:r>
          <a:r>
            <a:rPr lang="bg-BG" sz="3200" b="1" kern="1200" dirty="0" smtClean="0">
              <a:latin typeface="Times New Roman" pitchFamily="18" charset="0"/>
              <a:cs typeface="Times New Roman" pitchFamily="18" charset="0"/>
            </a:rPr>
            <a:t> о</a:t>
          </a:r>
          <a:r>
            <a:rPr lang="en-GB" sz="3200" b="1" kern="1200" dirty="0" err="1" smtClean="0">
              <a:latin typeface="Times New Roman" pitchFamily="18" charset="0"/>
              <a:cs typeface="Times New Roman" pitchFamily="18" charset="0"/>
            </a:rPr>
            <a:t>бщуване</a:t>
          </a:r>
          <a:endParaRPr lang="en-US" sz="3200" kern="1200" dirty="0"/>
        </a:p>
      </dsp:txBody>
      <dsp:txXfrm>
        <a:off x="170056" y="2278591"/>
        <a:ext cx="3254009" cy="1952405"/>
      </dsp:txXfrm>
    </dsp:sp>
    <dsp:sp modelId="{D3537988-CF04-4C65-8DCD-D21BF6DDB32D}">
      <dsp:nvSpPr>
        <dsp:cNvPr id="0" name=""/>
        <dsp:cNvSpPr/>
      </dsp:nvSpPr>
      <dsp:spPr>
        <a:xfrm>
          <a:off x="3749466" y="2278591"/>
          <a:ext cx="3254009" cy="195240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3200" b="1" kern="1200" dirty="0" err="1" smtClean="0">
              <a:latin typeface="Times New Roman" pitchFamily="18" charset="0"/>
              <a:cs typeface="Times New Roman" pitchFamily="18" charset="0"/>
            </a:rPr>
            <a:t>Новини</a:t>
          </a:r>
          <a:r>
            <a:rPr lang="en-GB" sz="3200" b="1" kern="1200" dirty="0" smtClean="0">
              <a:latin typeface="Times New Roman" pitchFamily="18" charset="0"/>
              <a:cs typeface="Times New Roman" pitchFamily="18" charset="0"/>
            </a:rPr>
            <a:t> и </a:t>
          </a:r>
          <a:r>
            <a:rPr lang="en-GB" sz="3200" b="1" kern="1200" dirty="0" err="1" smtClean="0">
              <a:latin typeface="Times New Roman" pitchFamily="18" charset="0"/>
              <a:cs typeface="Times New Roman" pitchFamily="18" charset="0"/>
            </a:rPr>
            <a:t>събития</a:t>
          </a:r>
          <a:endParaRPr lang="en-US" sz="3200" kern="1200" dirty="0"/>
        </a:p>
      </dsp:txBody>
      <dsp:txXfrm>
        <a:off x="3749466" y="2278591"/>
        <a:ext cx="3254009" cy="195240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#2">
  <dgm:title val=""/>
  <dgm:desc val=""/>
  <dgm:catLst>
    <dgm:cat type="lis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1731"/>
          </a:xfrm>
          <a:prstGeom prst="rect">
            <a:avLst/>
          </a:prstGeom>
        </p:spPr>
        <p:txBody>
          <a:bodyPr vert="horz" lIns="99043" tIns="49521" rIns="99043" bIns="49521" rtlCol="0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1294" y="0"/>
            <a:ext cx="3076363" cy="511731"/>
          </a:xfrm>
          <a:prstGeom prst="rect">
            <a:avLst/>
          </a:prstGeom>
        </p:spPr>
        <p:txBody>
          <a:bodyPr vert="horz" lIns="99043" tIns="49521" rIns="99043" bIns="49521" rtlCol="0"/>
          <a:lstStyle>
            <a:lvl1pPr algn="r">
              <a:defRPr sz="1300"/>
            </a:lvl1pPr>
          </a:lstStyle>
          <a:p>
            <a:fld id="{3D41FB95-A9B9-4B18-9622-01AF6211B2AD}" type="datetimeFigureOut">
              <a:rPr lang="en-US" smtClean="0"/>
              <a:pPr/>
              <a:t>12/3/2018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90600" y="766763"/>
            <a:ext cx="5118100" cy="3838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3" tIns="49521" rIns="99043" bIns="49521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9930" y="4861442"/>
            <a:ext cx="5679440" cy="4605576"/>
          </a:xfrm>
          <a:prstGeom prst="rect">
            <a:avLst/>
          </a:prstGeom>
        </p:spPr>
        <p:txBody>
          <a:bodyPr vert="horz" lIns="99043" tIns="49521" rIns="99043" bIns="49521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721107"/>
            <a:ext cx="3076363" cy="511731"/>
          </a:xfrm>
          <a:prstGeom prst="rect">
            <a:avLst/>
          </a:prstGeom>
        </p:spPr>
        <p:txBody>
          <a:bodyPr vert="horz" lIns="99043" tIns="49521" rIns="99043" bIns="49521" rtlCol="0" anchor="b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1294" y="9721107"/>
            <a:ext cx="3076363" cy="511731"/>
          </a:xfrm>
          <a:prstGeom prst="rect">
            <a:avLst/>
          </a:prstGeom>
        </p:spPr>
        <p:txBody>
          <a:bodyPr vert="horz" lIns="99043" tIns="49521" rIns="99043" bIns="49521" rtlCol="0" anchor="b"/>
          <a:lstStyle>
            <a:lvl1pPr algn="r">
              <a:defRPr sz="1300"/>
            </a:lvl1pPr>
          </a:lstStyle>
          <a:p>
            <a:fld id="{B1D41364-15E5-4D19-9F44-7E52E8E6B66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428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"/>
          <p:cNvSpPr/>
          <p:nvPr/>
        </p:nvSpPr>
        <p:spPr>
          <a:xfrm>
            <a:off x="4021446" y="9721271"/>
            <a:ext cx="3073008" cy="508103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7488" tIns="50694" rIns="97488" bIns="50694" anchor="b" anchorCtr="0" compatLnSpc="1"/>
          <a:lstStyle/>
          <a:p>
            <a:pPr algn="r">
              <a:tabLst>
                <a:tab pos="0" algn="l"/>
                <a:tab pos="486269" algn="l"/>
                <a:tab pos="972929" algn="l"/>
                <a:tab pos="1459590" algn="l"/>
                <a:tab pos="1946250" algn="l"/>
                <a:tab pos="2432911" algn="l"/>
                <a:tab pos="2919571" algn="l"/>
                <a:tab pos="3406231" algn="l"/>
                <a:tab pos="3892891" algn="l"/>
                <a:tab pos="4379550" algn="l"/>
                <a:tab pos="4866211" algn="l"/>
                <a:tab pos="5352870" algn="l"/>
                <a:tab pos="5839531" algn="l"/>
                <a:tab pos="6326191" algn="l"/>
                <a:tab pos="6812851" algn="l"/>
                <a:tab pos="7299511" algn="l"/>
                <a:tab pos="7786172" algn="l"/>
                <a:tab pos="8272832" algn="l"/>
                <a:tab pos="8759491" algn="l"/>
                <a:tab pos="9246152" algn="l"/>
                <a:tab pos="9732812" algn="l"/>
              </a:tabLst>
            </a:pPr>
            <a:fld id="{9F8E32D4-6FA5-42E2-967B-D2FD4B4B4CCB}" type="slidenum">
              <a:rPr>
                <a:solidFill>
                  <a:prstClr val="black"/>
                </a:solidFill>
              </a:rPr>
              <a:pPr algn="r">
                <a:tabLst>
                  <a:tab pos="0" algn="l"/>
                  <a:tab pos="486269" algn="l"/>
                  <a:tab pos="972929" algn="l"/>
                  <a:tab pos="1459590" algn="l"/>
                  <a:tab pos="1946250" algn="l"/>
                  <a:tab pos="2432911" algn="l"/>
                  <a:tab pos="2919571" algn="l"/>
                  <a:tab pos="3406231" algn="l"/>
                  <a:tab pos="3892891" algn="l"/>
                  <a:tab pos="4379550" algn="l"/>
                  <a:tab pos="4866211" algn="l"/>
                  <a:tab pos="5352870" algn="l"/>
                  <a:tab pos="5839531" algn="l"/>
                  <a:tab pos="6326191" algn="l"/>
                  <a:tab pos="6812851" algn="l"/>
                  <a:tab pos="7299511" algn="l"/>
                  <a:tab pos="7786172" algn="l"/>
                  <a:tab pos="8272832" algn="l"/>
                  <a:tab pos="8759491" algn="l"/>
                  <a:tab pos="9246152" algn="l"/>
                  <a:tab pos="9732812" algn="l"/>
                </a:tabLst>
              </a:pPr>
              <a:t>1</a:t>
            </a:fld>
            <a:endParaRPr lang="fr-FR" sz="1300">
              <a:solidFill>
                <a:srgbClr val="000000"/>
              </a:solidFill>
              <a:latin typeface="Arial" pitchFamily="18"/>
              <a:ea typeface="ヒラギノ角ゴ ProN W3" pitchFamily="2"/>
              <a:cs typeface="ヒラギノ角ゴ ProN W3" pitchFamily="2"/>
            </a:endParaRPr>
          </a:p>
        </p:txBody>
      </p:sp>
      <p:sp>
        <p:nvSpPr>
          <p:cNvPr id="3" name="Slide Image Placeholder 2"/>
          <p:cNvSpPr>
            <a:spLocks noGrp="1" noRot="1" noChangeAspect="1" noResize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4" name="Notes Placeholder 3"/>
          <p:cNvSpPr txBox="1">
            <a:spLocks noGrp="1"/>
          </p:cNvSpPr>
          <p:nvPr>
            <p:ph type="body" sz="quarter" idx="1"/>
          </p:nvPr>
        </p:nvSpPr>
        <p:spPr>
          <a:xfrm>
            <a:off x="709558" y="4861038"/>
            <a:ext cx="5674594" cy="284675"/>
          </a:xfrm>
        </p:spPr>
        <p:txBody>
          <a:bodyPr>
            <a:spAutoFit/>
          </a:bodyPr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487886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"/>
          <p:cNvSpPr/>
          <p:nvPr/>
        </p:nvSpPr>
        <p:spPr>
          <a:xfrm>
            <a:off x="4021446" y="9721271"/>
            <a:ext cx="3073008" cy="508103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7488" tIns="50694" rIns="97488" bIns="50694" anchor="b" anchorCtr="0" compatLnSpc="1"/>
          <a:lstStyle/>
          <a:p>
            <a:pPr algn="r">
              <a:tabLst>
                <a:tab pos="0" algn="l"/>
                <a:tab pos="486269" algn="l"/>
                <a:tab pos="972929" algn="l"/>
                <a:tab pos="1459590" algn="l"/>
                <a:tab pos="1946250" algn="l"/>
                <a:tab pos="2432911" algn="l"/>
                <a:tab pos="2919571" algn="l"/>
                <a:tab pos="3406231" algn="l"/>
                <a:tab pos="3892891" algn="l"/>
                <a:tab pos="4379550" algn="l"/>
                <a:tab pos="4866211" algn="l"/>
                <a:tab pos="5352870" algn="l"/>
                <a:tab pos="5839531" algn="l"/>
                <a:tab pos="6326191" algn="l"/>
                <a:tab pos="6812851" algn="l"/>
                <a:tab pos="7299511" algn="l"/>
                <a:tab pos="7786172" algn="l"/>
                <a:tab pos="8272832" algn="l"/>
                <a:tab pos="8759491" algn="l"/>
                <a:tab pos="9246152" algn="l"/>
                <a:tab pos="9732812" algn="l"/>
              </a:tabLst>
            </a:pPr>
            <a:fld id="{648869C9-F639-4278-BC92-3DF2A40AC7BA}" type="slidenum">
              <a:rPr>
                <a:solidFill>
                  <a:prstClr val="black"/>
                </a:solidFill>
              </a:rPr>
              <a:pPr algn="r">
                <a:tabLst>
                  <a:tab pos="0" algn="l"/>
                  <a:tab pos="486269" algn="l"/>
                  <a:tab pos="972929" algn="l"/>
                  <a:tab pos="1459590" algn="l"/>
                  <a:tab pos="1946250" algn="l"/>
                  <a:tab pos="2432911" algn="l"/>
                  <a:tab pos="2919571" algn="l"/>
                  <a:tab pos="3406231" algn="l"/>
                  <a:tab pos="3892891" algn="l"/>
                  <a:tab pos="4379550" algn="l"/>
                  <a:tab pos="4866211" algn="l"/>
                  <a:tab pos="5352870" algn="l"/>
                  <a:tab pos="5839531" algn="l"/>
                  <a:tab pos="6326191" algn="l"/>
                  <a:tab pos="6812851" algn="l"/>
                  <a:tab pos="7299511" algn="l"/>
                  <a:tab pos="7786172" algn="l"/>
                  <a:tab pos="8272832" algn="l"/>
                  <a:tab pos="8759491" algn="l"/>
                  <a:tab pos="9246152" algn="l"/>
                  <a:tab pos="9732812" algn="l"/>
                </a:tabLst>
              </a:pPr>
              <a:t>2</a:t>
            </a:fld>
            <a:endParaRPr lang="fr-FR" sz="1300">
              <a:solidFill>
                <a:srgbClr val="000000"/>
              </a:solidFill>
              <a:latin typeface="Arial" pitchFamily="18"/>
              <a:ea typeface="ヒラギノ角ゴ ProN W3" pitchFamily="2"/>
              <a:cs typeface="ヒラギノ角ゴ ProN W3" pitchFamily="2"/>
            </a:endParaRPr>
          </a:p>
        </p:txBody>
      </p:sp>
      <p:sp>
        <p:nvSpPr>
          <p:cNvPr id="3" name="Slide Image Placeholder 2"/>
          <p:cNvSpPr>
            <a:spLocks noGrp="1" noRot="1" noChangeAspect="1" noResize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4" name="Notes Placeholder 3"/>
          <p:cNvSpPr txBox="1">
            <a:spLocks noGrp="1"/>
          </p:cNvSpPr>
          <p:nvPr>
            <p:ph type="body" sz="quarter" idx="1"/>
          </p:nvPr>
        </p:nvSpPr>
        <p:spPr>
          <a:xfrm>
            <a:off x="709558" y="4861038"/>
            <a:ext cx="5674594" cy="284675"/>
          </a:xfrm>
        </p:spPr>
        <p:txBody>
          <a:bodyPr>
            <a:spAutoFit/>
          </a:bodyPr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endParaRPr lang="en-GB" kern="1200"/>
          </a:p>
        </p:txBody>
      </p:sp>
    </p:spTree>
    <p:extLst>
      <p:ext uri="{BB962C8B-B14F-4D97-AF65-F5344CB8AC3E}">
        <p14:creationId xmlns:p14="http://schemas.microsoft.com/office/powerpoint/2010/main" val="2303912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</a:ln>
        </p:spPr>
      </p:sp>
      <p:sp>
        <p:nvSpPr>
          <p:cNvPr id="86019" name="Notes Placeholder 2"/>
          <p:cNvSpPr>
            <a:spLocks noGrp="1"/>
          </p:cNvSpPr>
          <p:nvPr>
            <p:ph type="body" sz="quarter" idx="1"/>
          </p:nvPr>
        </p:nvSpPr>
        <p:spPr bwMode="auto">
          <a:xfrm>
            <a:off x="709613" y="4860925"/>
            <a:ext cx="5675312" cy="45005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altLang="bg-BG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hape 124"/>
          <p:cNvSpPr txBox="1">
            <a:spLocks noGrp="1"/>
          </p:cNvSpPr>
          <p:nvPr>
            <p:ph type="body" idx="1"/>
          </p:nvPr>
        </p:nvSpPr>
        <p:spPr>
          <a:xfrm>
            <a:off x="709929" y="4861442"/>
            <a:ext cx="5679439" cy="4605576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25" name="Shape 125"/>
          <p:cNvSpPr>
            <a:spLocks noGrp="1" noRot="1" noChangeAspect="1"/>
          </p:cNvSpPr>
          <p:nvPr>
            <p:ph type="sldImg" idx="2"/>
          </p:nvPr>
        </p:nvSpPr>
        <p:spPr>
          <a:xfrm>
            <a:off x="990600" y="766763"/>
            <a:ext cx="5118100" cy="383857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92030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56292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6304" y="6210300"/>
            <a:ext cx="457200" cy="457200"/>
          </a:xfrm>
          <a:prstGeom prst="ellipse">
            <a:avLst/>
          </a:prstGeom>
        </p:spPr>
        <p:txBody>
          <a:bodyPr/>
          <a:lstStyle/>
          <a:p>
            <a:endParaRPr lang="bg-BG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1000125" y="2286000"/>
            <a:ext cx="7772400" cy="42672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9874151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7" Type="http://schemas.openxmlformats.org/officeDocument/2006/relationships/image" Target="../media/image3.jpeg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4644" y="5481400"/>
            <a:ext cx="1586433" cy="63926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itle Placeholder 6"/>
          <p:cNvSpPr txBox="1">
            <a:spLocks noGrp="1"/>
          </p:cNvSpPr>
          <p:nvPr>
            <p:ph type="title"/>
          </p:nvPr>
        </p:nvSpPr>
        <p:spPr>
          <a:xfrm>
            <a:off x="456839" y="272520"/>
            <a:ext cx="8226360" cy="1141920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anchor="ctr" anchorCtr="0" compatLnSpc="1"/>
          <a:lstStyle>
            <a:defPPr lvl="0">
              <a:buNone/>
            </a:defPPr>
            <a:lvl1pPr lvl="0">
              <a:buNone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endParaRPr lang="en-GB"/>
          </a:p>
        </p:txBody>
      </p:sp>
      <p:sp>
        <p:nvSpPr>
          <p:cNvPr id="8" name="Text Placeholder 7"/>
          <p:cNvSpPr txBox="1">
            <a:spLocks noGrp="1"/>
          </p:cNvSpPr>
          <p:nvPr>
            <p:ph type="body" idx="1"/>
          </p:nvPr>
        </p:nvSpPr>
        <p:spPr>
          <a:xfrm>
            <a:off x="456839" y="1604880"/>
            <a:ext cx="8226360" cy="4523400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anchor="t" anchorCtr="0" compatLnSpc="1"/>
          <a:lstStyle>
            <a:defPPr marL="342720" marR="0" lvl="0" indent="-342720" algn="l" rtl="0" hangingPunct="0">
              <a:lnSpc>
                <a:spcPct val="100000"/>
              </a:lnSpc>
              <a:spcBef>
                <a:spcPts val="799"/>
              </a:spcBef>
              <a:spcAft>
                <a:spcPts val="0"/>
              </a:spcAft>
              <a:buNone/>
              <a:tabLst>
                <a:tab pos="342720" algn="l"/>
                <a:tab pos="448920" algn="l"/>
                <a:tab pos="898200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79" algn="l"/>
                <a:tab pos="4043160" algn="l"/>
                <a:tab pos="4492439" algn="l"/>
                <a:tab pos="4941360" algn="l"/>
                <a:tab pos="5390640" algn="l"/>
                <a:tab pos="5839920" algn="l"/>
                <a:tab pos="6289200" algn="l"/>
                <a:tab pos="6738479" algn="l"/>
                <a:tab pos="7187760" algn="l"/>
                <a:tab pos="7637039" algn="l"/>
                <a:tab pos="8086320" algn="l"/>
                <a:tab pos="8535600" algn="l"/>
                <a:tab pos="8984880" algn="l"/>
              </a:tabLst>
              <a:defRPr lang="en-GB" sz="3200" b="0" i="0" u="none" strike="noStrike" baseline="0">
                <a:ln>
                  <a:noFill/>
                </a:ln>
                <a:solidFill>
                  <a:srgbClr val="000000"/>
                </a:solidFill>
                <a:latin typeface="Calibri" pitchFamily="34"/>
                <a:ea typeface="SimSun" pitchFamily="2"/>
                <a:cs typeface="SimSun" pitchFamily="2"/>
              </a:defRPr>
            </a:defPPr>
            <a:lvl1pPr marL="342720" marR="0" lvl="0" indent="-342720" algn="l" rtl="0" hangingPunct="0">
              <a:lnSpc>
                <a:spcPct val="100000"/>
              </a:lnSpc>
              <a:spcBef>
                <a:spcPts val="799"/>
              </a:spcBef>
              <a:spcAft>
                <a:spcPts val="0"/>
              </a:spcAft>
              <a:buNone/>
              <a:tabLst>
                <a:tab pos="342720" algn="l"/>
                <a:tab pos="448920" algn="l"/>
                <a:tab pos="898200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79" algn="l"/>
                <a:tab pos="4043160" algn="l"/>
                <a:tab pos="4492439" algn="l"/>
                <a:tab pos="4941360" algn="l"/>
                <a:tab pos="5390640" algn="l"/>
                <a:tab pos="5839920" algn="l"/>
                <a:tab pos="6289200" algn="l"/>
                <a:tab pos="6738479" algn="l"/>
                <a:tab pos="7187760" algn="l"/>
                <a:tab pos="7637039" algn="l"/>
                <a:tab pos="8086320" algn="l"/>
                <a:tab pos="8535600" algn="l"/>
                <a:tab pos="8984880" algn="l"/>
              </a:tabLst>
              <a:defRPr lang="en-GB" sz="3200" b="0" i="0" u="none" strike="noStrike" baseline="0">
                <a:ln>
                  <a:noFill/>
                </a:ln>
                <a:solidFill>
                  <a:srgbClr val="000000"/>
                </a:solidFill>
                <a:latin typeface="Calibri" pitchFamily="34"/>
                <a:ea typeface="SimSun" pitchFamily="2"/>
                <a:cs typeface="SimSun" pitchFamily="2"/>
              </a:defRPr>
            </a:lvl1pPr>
            <a:lvl2pPr marL="742680" marR="0" lvl="1" indent="-285480" algn="l" rtl="0" hangingPunct="0">
              <a:lnSpc>
                <a:spcPct val="100000"/>
              </a:lnSpc>
              <a:spcBef>
                <a:spcPts val="697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–"/>
              <a:tabLst>
                <a:tab pos="742680" algn="l"/>
                <a:tab pos="898200" algn="l"/>
                <a:tab pos="1347480" algn="l"/>
                <a:tab pos="1796760" algn="l"/>
                <a:tab pos="2246040" algn="l"/>
                <a:tab pos="2694960" algn="l"/>
                <a:tab pos="3144240" algn="l"/>
                <a:tab pos="3593520" algn="l"/>
                <a:tab pos="4042800" algn="l"/>
                <a:tab pos="4492080" algn="l"/>
                <a:tab pos="4941360" algn="l"/>
                <a:tab pos="5390640" algn="l"/>
                <a:tab pos="5839920" algn="l"/>
                <a:tab pos="6289200" algn="l"/>
                <a:tab pos="6738480" algn="l"/>
                <a:tab pos="7187759" algn="l"/>
                <a:tab pos="7637040" algn="l"/>
                <a:tab pos="8086320" algn="l"/>
                <a:tab pos="8535600" algn="l"/>
                <a:tab pos="8984880" algn="l"/>
                <a:tab pos="9434160" algn="l"/>
              </a:tabLst>
              <a:defRPr lang="en-GB" sz="2800" b="0" i="0" u="none" strike="noStrike" baseline="0">
                <a:ln>
                  <a:noFill/>
                </a:ln>
                <a:solidFill>
                  <a:srgbClr val="000000"/>
                </a:solidFill>
                <a:latin typeface="Calibri" pitchFamily="34"/>
                <a:ea typeface="SimSun" pitchFamily="2"/>
                <a:cs typeface="SimSun" pitchFamily="2"/>
              </a:defRPr>
            </a:lvl2pPr>
            <a:lvl3pPr marL="1143000" marR="0" lvl="2" indent="-228600" algn="l" rtl="0" hangingPunct="0">
              <a:lnSpc>
                <a:spcPct val="100000"/>
              </a:lnSpc>
              <a:spcBef>
                <a:spcPts val="598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•"/>
              <a:tabLst>
                <a:tab pos="1143000" algn="l"/>
                <a:tab pos="1347480" algn="l"/>
                <a:tab pos="1796760" algn="l"/>
                <a:tab pos="2246040" algn="l"/>
                <a:tab pos="2695319" algn="l"/>
                <a:tab pos="3144599" algn="l"/>
                <a:tab pos="3593880" algn="l"/>
                <a:tab pos="4043160" algn="l"/>
                <a:tab pos="4492440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19" algn="l"/>
                <a:tab pos="7637400" algn="l"/>
                <a:tab pos="8086679" algn="l"/>
                <a:tab pos="8535960" algn="l"/>
                <a:tab pos="8985240" algn="l"/>
                <a:tab pos="9434160" algn="l"/>
                <a:tab pos="9883440" algn="l"/>
              </a:tabLst>
              <a:defRPr lang="en-GB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Calibri" pitchFamily="34"/>
                <a:ea typeface="SimSun" pitchFamily="2"/>
                <a:cs typeface="SimSun" pitchFamily="2"/>
              </a:defRPr>
            </a:lvl3pPr>
            <a:lvl4pPr marL="1600199" marR="0" lvl="3" indent="-228600" algn="l" rtl="0" hangingPunct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–"/>
              <a:tabLst>
                <a:tab pos="160020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59" algn="l"/>
                <a:tab pos="8985240" algn="l"/>
                <a:tab pos="9434160" algn="l"/>
                <a:tab pos="9883440" algn="l"/>
                <a:tab pos="10332720" algn="l"/>
              </a:tabLst>
              <a:defRPr lang="en-GB" sz="2000" b="0" i="0" u="none" strike="noStrike" baseline="0">
                <a:ln>
                  <a:noFill/>
                </a:ln>
                <a:solidFill>
                  <a:srgbClr val="000000"/>
                </a:solidFill>
                <a:latin typeface="Calibri" pitchFamily="34"/>
                <a:ea typeface="SimSun" pitchFamily="2"/>
                <a:cs typeface="SimSun" pitchFamily="2"/>
              </a:defRPr>
            </a:lvl4pPr>
            <a:lvl5pPr marL="2057400" marR="0" lvl="4" indent="-228600" algn="l" rtl="0" hangingPunct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en-GB" sz="2000" b="0" i="0" u="none" strike="noStrike" baseline="0">
                <a:ln>
                  <a:noFill/>
                </a:ln>
                <a:solidFill>
                  <a:srgbClr val="000000"/>
                </a:solidFill>
                <a:latin typeface="Calibri" pitchFamily="34"/>
                <a:ea typeface="SimSun" pitchFamily="2"/>
                <a:cs typeface="SimSun" pitchFamily="2"/>
              </a:defRPr>
            </a:lvl5pPr>
            <a:lvl6pPr marL="2057400" marR="0" lvl="5" indent="-228600" algn="l" rtl="0" hangingPunct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en-GB" sz="2000" b="0" i="0" u="none" strike="noStrike" baseline="0">
                <a:ln>
                  <a:noFill/>
                </a:ln>
                <a:solidFill>
                  <a:srgbClr val="000000"/>
                </a:solidFill>
                <a:latin typeface="Calibri" pitchFamily="34"/>
                <a:ea typeface="SimSun" pitchFamily="2"/>
                <a:cs typeface="SimSun" pitchFamily="2"/>
              </a:defRPr>
            </a:lvl6pPr>
            <a:lvl7pPr marL="2057400" marR="0" lvl="6" indent="-228600" algn="l" rtl="0" hangingPunct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en-GB" sz="2000" b="0" i="0" u="none" strike="noStrike" baseline="0">
                <a:ln>
                  <a:noFill/>
                </a:ln>
                <a:solidFill>
                  <a:srgbClr val="000000"/>
                </a:solidFill>
                <a:latin typeface="Calibri" pitchFamily="34"/>
                <a:ea typeface="SimSun" pitchFamily="2"/>
                <a:cs typeface="SimSun" pitchFamily="2"/>
              </a:defRPr>
            </a:lvl7pPr>
            <a:lvl8pPr marL="2057400" marR="0" lvl="7" indent="-228600" algn="l" rtl="0" hangingPunct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en-GB" sz="2000" b="0" i="0" u="none" strike="noStrike" baseline="0">
                <a:ln>
                  <a:noFill/>
                </a:ln>
                <a:solidFill>
                  <a:srgbClr val="000000"/>
                </a:solidFill>
                <a:latin typeface="Calibri" pitchFamily="34"/>
                <a:ea typeface="SimSun" pitchFamily="2"/>
                <a:cs typeface="SimSun" pitchFamily="2"/>
              </a:defRPr>
            </a:lvl8pPr>
            <a:lvl9pPr marL="2057400" marR="0" lvl="8" indent="-228600" algn="l" rtl="0" hangingPunct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en-GB" sz="2000" b="0" i="0" u="none" strike="noStrike" baseline="0">
                <a:ln>
                  <a:noFill/>
                </a:ln>
                <a:solidFill>
                  <a:srgbClr val="000000"/>
                </a:solidFill>
                <a:latin typeface="Calibri" pitchFamily="34"/>
                <a:ea typeface="SimSun" pitchFamily="2"/>
                <a:cs typeface="SimSun" pitchFamily="2"/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1" y="5519054"/>
            <a:ext cx="977220" cy="667140"/>
          </a:xfrm>
          <a:prstGeom prst="rect">
            <a:avLst/>
          </a:prstGeom>
        </p:spPr>
      </p:pic>
      <p:sp>
        <p:nvSpPr>
          <p:cNvPr id="9" name="Text Box 2"/>
          <p:cNvSpPr txBox="1">
            <a:spLocks noChangeArrowheads="1"/>
          </p:cNvSpPr>
          <p:nvPr userDrawn="1"/>
        </p:nvSpPr>
        <p:spPr bwMode="auto">
          <a:xfrm>
            <a:off x="767443" y="5481400"/>
            <a:ext cx="4065814" cy="9285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just">
              <a:spcAft>
                <a:spcPts val="0"/>
              </a:spcAft>
            </a:pPr>
            <a:r>
              <a:rPr lang="en-GB" sz="900" dirty="0" smtClean="0">
                <a:solidFill>
                  <a:srgbClr val="808080"/>
                </a:solidFill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Scientix has received funding from the European Union’s H2020 research and innovation programme – project Scientix 3 (Grant agreement N. 730009), coordinated by European </a:t>
            </a:r>
            <a:r>
              <a:rPr lang="en-GB" sz="900" dirty="0" err="1" smtClean="0">
                <a:solidFill>
                  <a:srgbClr val="808080"/>
                </a:solidFill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Schoolnet</a:t>
            </a:r>
            <a:r>
              <a:rPr lang="en-GB" sz="900" dirty="0" smtClean="0">
                <a:solidFill>
                  <a:srgbClr val="808080"/>
                </a:solidFill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 (EUN). The content of the presentation is the sole responsibility of the presenter and it does not represent the opinion of the European Commission (EC)</a:t>
            </a:r>
            <a:r>
              <a:rPr lang="en-GB" sz="900" baseline="0" dirty="0" smtClean="0">
                <a:solidFill>
                  <a:srgbClr val="808080"/>
                </a:solidFill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 nor European </a:t>
            </a:r>
            <a:r>
              <a:rPr lang="en-GB" sz="900" baseline="0" dirty="0" err="1" smtClean="0">
                <a:solidFill>
                  <a:srgbClr val="808080"/>
                </a:solidFill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Schoolnet</a:t>
            </a:r>
            <a:r>
              <a:rPr lang="en-GB" sz="900" baseline="0" dirty="0" smtClean="0">
                <a:solidFill>
                  <a:srgbClr val="808080"/>
                </a:solidFill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 (EUN) </a:t>
            </a:r>
            <a:r>
              <a:rPr lang="en-GB" sz="900" dirty="0" smtClean="0">
                <a:solidFill>
                  <a:srgbClr val="808080"/>
                </a:solidFill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and neither the EC nor EUN are responsible for any use that might be made of information contained.</a:t>
            </a:r>
            <a:endParaRPr lang="en-IE" sz="1100" dirty="0">
              <a:solidFill>
                <a:srgbClr val="808080"/>
              </a:solidFill>
              <a:effectLst/>
              <a:latin typeface="Arial" panose="020B0604020202020204" pitchFamily="34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3492" y="1076049"/>
            <a:ext cx="3179707" cy="1668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8658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  <p:txStyles>
    <p:titleStyle>
      <a:lvl1pPr marL="0" marR="0" indent="0" algn="ctr" rtl="0" hangingPunct="0">
        <a:lnSpc>
          <a:spcPct val="100000"/>
        </a:lnSpc>
        <a:spcBef>
          <a:spcPts val="0"/>
        </a:spcBef>
        <a:spcAft>
          <a:spcPts val="0"/>
        </a:spcAft>
        <a:tabLst>
          <a:tab pos="0" algn="l"/>
          <a:tab pos="448919" algn="l"/>
          <a:tab pos="898199" algn="l"/>
          <a:tab pos="1347480" algn="l"/>
          <a:tab pos="1796760" algn="l"/>
          <a:tab pos="2246040" algn="l"/>
          <a:tab pos="2695320" algn="l"/>
          <a:tab pos="3144600" algn="l"/>
          <a:tab pos="3593880" algn="l"/>
          <a:tab pos="4043159" algn="l"/>
          <a:tab pos="4492440" algn="l"/>
          <a:tab pos="4941719" algn="l"/>
          <a:tab pos="5391000" algn="l"/>
          <a:tab pos="5840280" algn="l"/>
          <a:tab pos="6289560" algn="l"/>
          <a:tab pos="6738840" algn="l"/>
          <a:tab pos="7188120" algn="l"/>
          <a:tab pos="7637400" algn="l"/>
          <a:tab pos="8086679" algn="l"/>
          <a:tab pos="8535960" algn="l"/>
          <a:tab pos="8985240" algn="l"/>
        </a:tabLst>
        <a:defRPr lang="en-GB" sz="4400" b="0" i="0" u="none" strike="noStrike" baseline="0">
          <a:ln>
            <a:noFill/>
          </a:ln>
          <a:solidFill>
            <a:srgbClr val="000000"/>
          </a:solidFill>
          <a:latin typeface="Calibri" pitchFamily="34"/>
          <a:ea typeface="SimSun" pitchFamily="2"/>
        </a:defRPr>
      </a:lvl1pPr>
    </p:titleStyle>
    <p:bodyStyle>
      <a:lvl1pPr marL="342720" marR="0" indent="-342720" algn="l" rtl="0" hangingPunct="0">
        <a:lnSpc>
          <a:spcPct val="100000"/>
        </a:lnSpc>
        <a:spcBef>
          <a:spcPts val="799"/>
        </a:spcBef>
        <a:spcAft>
          <a:spcPts val="0"/>
        </a:spcAft>
        <a:tabLst>
          <a:tab pos="342720" algn="l"/>
          <a:tab pos="448920" algn="l"/>
          <a:tab pos="898200" algn="l"/>
          <a:tab pos="1347480" algn="l"/>
          <a:tab pos="1796760" algn="l"/>
          <a:tab pos="2246040" algn="l"/>
          <a:tab pos="2695320" algn="l"/>
          <a:tab pos="3144600" algn="l"/>
          <a:tab pos="3593879" algn="l"/>
          <a:tab pos="4043160" algn="l"/>
          <a:tab pos="4492439" algn="l"/>
          <a:tab pos="4941360" algn="l"/>
          <a:tab pos="5390640" algn="l"/>
          <a:tab pos="5839920" algn="l"/>
          <a:tab pos="6289200" algn="l"/>
          <a:tab pos="6738479" algn="l"/>
          <a:tab pos="7187760" algn="l"/>
          <a:tab pos="7637039" algn="l"/>
          <a:tab pos="8086320" algn="l"/>
          <a:tab pos="8535600" algn="l"/>
          <a:tab pos="8984880" algn="l"/>
        </a:tabLst>
        <a:defRPr lang="en-GB" sz="3200" b="0" i="0" u="none" strike="noStrike" baseline="0">
          <a:ln>
            <a:noFill/>
          </a:ln>
          <a:solidFill>
            <a:srgbClr val="000000"/>
          </a:solidFill>
          <a:latin typeface="Calibri" pitchFamily="34"/>
          <a:ea typeface="SimSun" pitchFamily="2"/>
        </a:defRPr>
      </a:lvl1pPr>
    </p:bodyStyle>
    <p:otherStyle/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 txBox="1">
            <a:spLocks noGrp="1"/>
          </p:cNvSpPr>
          <p:nvPr>
            <p:ph type="title"/>
          </p:nvPr>
        </p:nvSpPr>
        <p:spPr>
          <a:xfrm>
            <a:off x="654529" y="380879"/>
            <a:ext cx="7798631" cy="2104743"/>
          </a:xfrm>
          <a:prstGeom prst="rect">
            <a:avLst/>
          </a:prstGeom>
          <a:noFill/>
          <a:ln>
            <a:noFill/>
          </a:ln>
        </p:spPr>
        <p:txBody>
          <a:bodyPr vert="horz" lIns="50760" tIns="50760" rIns="90000" bIns="50760" anchor="ctr" anchorCtr="0" compatLnSpc="1"/>
          <a:lstStyle>
            <a:defPPr lvl="0">
              <a:buNone/>
            </a:defPPr>
            <a:lvl1pPr lvl="0">
              <a:buNone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r>
              <a:rPr lang="ru-RU" sz="3600" dirty="0" smtClean="0">
                <a:solidFill>
                  <a:schemeClr val="accent1"/>
                </a:solidFill>
                <a:latin typeface="Times New Roman" pitchFamily="18"/>
                <a:ea typeface="ヒラギノ角ゴ ProN W3" pitchFamily="2"/>
                <a:cs typeface="ヒラギノ角ゴ ProN W3" pitchFamily="2"/>
              </a:rPr>
              <a:t>Вдъхновяване на учениците да изучават STEM чрез ресурсите на проекта SCIENTIX и кампаниите на проекта STEM ALLIANCE</a:t>
            </a:r>
            <a:endParaRPr lang="en-GB" dirty="0"/>
          </a:p>
        </p:txBody>
      </p:sp>
      <p:sp>
        <p:nvSpPr>
          <p:cNvPr id="3" name="Text Placeholder 2"/>
          <p:cNvSpPr txBox="1">
            <a:spLocks noGrp="1"/>
          </p:cNvSpPr>
          <p:nvPr>
            <p:ph type="body" idx="1"/>
          </p:nvPr>
        </p:nvSpPr>
        <p:spPr>
          <a:xfrm>
            <a:off x="685440" y="1981080"/>
            <a:ext cx="7767720" cy="4872600"/>
          </a:xfrm>
          <a:prstGeom prst="rect">
            <a:avLst/>
          </a:prstGeom>
          <a:noFill/>
          <a:ln>
            <a:noFill/>
          </a:ln>
        </p:spPr>
        <p:txBody>
          <a:bodyPr vert="horz" lIns="50760" tIns="50760" rIns="90000" bIns="50760" anchor="t" anchorCtr="0" compatLnSpc="1"/>
          <a:lstStyle>
            <a:defPPr marL="342720" marR="0" lvl="0" indent="-342720" algn="l" rtl="0" hangingPunct="0">
              <a:lnSpc>
                <a:spcPct val="100000"/>
              </a:lnSpc>
              <a:spcBef>
                <a:spcPts val="697"/>
              </a:spcBef>
              <a:spcAft>
                <a:spcPts val="0"/>
              </a:spcAft>
              <a:buNone/>
              <a:tabLst>
                <a:tab pos="342720" algn="l"/>
                <a:tab pos="448920" algn="l"/>
                <a:tab pos="898200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79" algn="l"/>
                <a:tab pos="4043160" algn="l"/>
                <a:tab pos="4492439" algn="l"/>
                <a:tab pos="4941360" algn="l"/>
                <a:tab pos="5390640" algn="l"/>
                <a:tab pos="5839920" algn="l"/>
                <a:tab pos="6289200" algn="l"/>
                <a:tab pos="6738479" algn="l"/>
                <a:tab pos="7187760" algn="l"/>
                <a:tab pos="7637039" algn="l"/>
                <a:tab pos="8086320" algn="l"/>
                <a:tab pos="8535600" algn="l"/>
                <a:tab pos="8984880" algn="l"/>
              </a:tabLst>
              <a:defRPr lang="en-GB" sz="3200" b="0" i="0" u="none" strike="noStrike" kern="1200" baseline="0">
                <a:ln>
                  <a:noFill/>
                </a:ln>
                <a:solidFill>
                  <a:srgbClr val="646464"/>
                </a:solidFill>
                <a:latin typeface="Arial" pitchFamily="2"/>
                <a:ea typeface="ヒラギノ角ゴ ProN W3" pitchFamily="2"/>
                <a:cs typeface="ヒラギノ角ゴ ProN W3" pitchFamily="2"/>
              </a:defRPr>
            </a:defPPr>
            <a:lvl1pPr marL="342720" marR="0" lvl="0" indent="-342720" algn="l" rtl="0" hangingPunct="0">
              <a:lnSpc>
                <a:spcPct val="100000"/>
              </a:lnSpc>
              <a:spcBef>
                <a:spcPts val="697"/>
              </a:spcBef>
              <a:spcAft>
                <a:spcPts val="0"/>
              </a:spcAft>
              <a:buNone/>
              <a:tabLst>
                <a:tab pos="342720" algn="l"/>
                <a:tab pos="448920" algn="l"/>
                <a:tab pos="898200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79" algn="l"/>
                <a:tab pos="4043160" algn="l"/>
                <a:tab pos="4492439" algn="l"/>
                <a:tab pos="4941360" algn="l"/>
                <a:tab pos="5390640" algn="l"/>
                <a:tab pos="5839920" algn="l"/>
                <a:tab pos="6289200" algn="l"/>
                <a:tab pos="6738479" algn="l"/>
                <a:tab pos="7187760" algn="l"/>
                <a:tab pos="7637039" algn="l"/>
                <a:tab pos="8086320" algn="l"/>
                <a:tab pos="8535600" algn="l"/>
                <a:tab pos="8984880" algn="l"/>
              </a:tabLst>
              <a:defRPr lang="en-GB" sz="3200" b="0" i="0" u="none" strike="noStrike" kern="1200" baseline="0">
                <a:ln>
                  <a:noFill/>
                </a:ln>
                <a:solidFill>
                  <a:srgbClr val="646464"/>
                </a:solidFill>
                <a:latin typeface="Arial" pitchFamily="2"/>
                <a:ea typeface="ヒラギノ角ゴ ProN W3" pitchFamily="2"/>
                <a:cs typeface="ヒラギノ角ゴ ProN W3" pitchFamily="2"/>
              </a:defRPr>
            </a:lvl1pPr>
            <a:lvl2pPr marL="742680" marR="0" lvl="1" indent="-285480" algn="l" rtl="0" hangingPunct="0">
              <a:lnSpc>
                <a:spcPct val="100000"/>
              </a:lnSpc>
              <a:spcBef>
                <a:spcPts val="598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–"/>
              <a:tabLst>
                <a:tab pos="742680" algn="l"/>
                <a:tab pos="898200" algn="l"/>
                <a:tab pos="1347480" algn="l"/>
                <a:tab pos="1796760" algn="l"/>
                <a:tab pos="2246040" algn="l"/>
                <a:tab pos="2694960" algn="l"/>
                <a:tab pos="3144240" algn="l"/>
                <a:tab pos="3593520" algn="l"/>
                <a:tab pos="4042800" algn="l"/>
                <a:tab pos="4492080" algn="l"/>
                <a:tab pos="4941360" algn="l"/>
                <a:tab pos="5390640" algn="l"/>
                <a:tab pos="5839920" algn="l"/>
                <a:tab pos="6289200" algn="l"/>
                <a:tab pos="6738480" algn="l"/>
                <a:tab pos="7187759" algn="l"/>
                <a:tab pos="7637040" algn="l"/>
                <a:tab pos="8086320" algn="l"/>
                <a:tab pos="8535600" algn="l"/>
                <a:tab pos="8984880" algn="l"/>
                <a:tab pos="9434160" algn="l"/>
              </a:tabLst>
              <a:defRPr lang="en-GB" sz="2800" b="0" i="0" u="none" strike="noStrike" kern="1200" baseline="0">
                <a:ln>
                  <a:noFill/>
                </a:ln>
                <a:solidFill>
                  <a:srgbClr val="646464"/>
                </a:solidFill>
                <a:latin typeface="Arial" pitchFamily="2"/>
                <a:ea typeface="ヒラギノ角ゴ ProN W3" pitchFamily="2"/>
                <a:cs typeface="ヒラギノ角ゴ ProN W3" pitchFamily="2"/>
              </a:defRPr>
            </a:lvl2pPr>
            <a:lvl3pPr marL="1143000" marR="0" lvl="2" indent="-228600" algn="l" rtl="0" hangingPunct="0">
              <a:lnSpc>
                <a:spcPct val="100000"/>
              </a:lnSpc>
              <a:spcBef>
                <a:spcPts val="598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•"/>
              <a:tabLst>
                <a:tab pos="1143000" algn="l"/>
                <a:tab pos="1347480" algn="l"/>
                <a:tab pos="1796760" algn="l"/>
                <a:tab pos="2246040" algn="l"/>
                <a:tab pos="2695319" algn="l"/>
                <a:tab pos="3144599" algn="l"/>
                <a:tab pos="3593880" algn="l"/>
                <a:tab pos="4043160" algn="l"/>
                <a:tab pos="4492440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19" algn="l"/>
                <a:tab pos="7637400" algn="l"/>
                <a:tab pos="8086679" algn="l"/>
                <a:tab pos="8535960" algn="l"/>
                <a:tab pos="8985240" algn="l"/>
                <a:tab pos="9434160" algn="l"/>
                <a:tab pos="9883440" algn="l"/>
              </a:tabLst>
              <a:defRPr lang="en-GB" sz="2400" b="0" i="0" u="none" strike="noStrike" kern="1200" baseline="0">
                <a:ln>
                  <a:noFill/>
                </a:ln>
                <a:solidFill>
                  <a:srgbClr val="646464"/>
                </a:solidFill>
                <a:latin typeface="Arial" pitchFamily="2"/>
                <a:ea typeface="ヒラギノ角ゴ ProN W3" pitchFamily="2"/>
                <a:cs typeface="ヒラギノ角ゴ ProN W3" pitchFamily="2"/>
              </a:defRPr>
            </a:lvl3pPr>
            <a:lvl4pPr marL="1600199" marR="0" lvl="3" indent="-228600" algn="l" rtl="0" hangingPunct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–"/>
              <a:tabLst>
                <a:tab pos="160020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59" algn="l"/>
                <a:tab pos="8985240" algn="l"/>
                <a:tab pos="9434160" algn="l"/>
                <a:tab pos="9883440" algn="l"/>
                <a:tab pos="10332720" algn="l"/>
              </a:tabLst>
              <a:defRPr lang="en-GB" sz="2000" b="0" i="0" u="none" strike="noStrike" kern="1200" baseline="0">
                <a:ln>
                  <a:noFill/>
                </a:ln>
                <a:solidFill>
                  <a:srgbClr val="646464"/>
                </a:solidFill>
                <a:latin typeface="Arial" pitchFamily="2"/>
                <a:ea typeface="ヒラギノ角ゴ ProN W3" pitchFamily="2"/>
                <a:cs typeface="ヒラギノ角ゴ ProN W3" pitchFamily="2"/>
              </a:defRPr>
            </a:lvl4pPr>
            <a:lvl5pPr marL="2057400" marR="0" lvl="4" indent="-228600" algn="l" rtl="0" hangingPunct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en-GB" sz="2000" b="0" i="0" u="none" strike="noStrike" kern="1200" baseline="0">
                <a:ln>
                  <a:noFill/>
                </a:ln>
                <a:solidFill>
                  <a:srgbClr val="646464"/>
                </a:solidFill>
                <a:latin typeface="Arial" pitchFamily="2"/>
                <a:ea typeface="ヒラギノ角ゴ ProN W3" pitchFamily="2"/>
                <a:cs typeface="ヒラギノ角ゴ ProN W3" pitchFamily="2"/>
              </a:defRPr>
            </a:lvl5pPr>
            <a:lvl6pPr marL="2057400" marR="0" lvl="5" indent="-228600" algn="l" rtl="0" hangingPunct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en-GB" sz="2000" b="0" i="0" u="none" strike="noStrike" kern="1200" baseline="0">
                <a:ln>
                  <a:noFill/>
                </a:ln>
                <a:solidFill>
                  <a:srgbClr val="646464"/>
                </a:solidFill>
                <a:latin typeface="Arial" pitchFamily="2"/>
                <a:ea typeface="ヒラギノ角ゴ ProN W3" pitchFamily="2"/>
                <a:cs typeface="ヒラギノ角ゴ ProN W3" pitchFamily="2"/>
              </a:defRPr>
            </a:lvl6pPr>
            <a:lvl7pPr marL="2057400" marR="0" lvl="6" indent="-228600" algn="l" rtl="0" hangingPunct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en-GB" sz="2000" b="0" i="0" u="none" strike="noStrike" kern="1200" baseline="0">
                <a:ln>
                  <a:noFill/>
                </a:ln>
                <a:solidFill>
                  <a:srgbClr val="646464"/>
                </a:solidFill>
                <a:latin typeface="Arial" pitchFamily="2"/>
                <a:ea typeface="ヒラギノ角ゴ ProN W3" pitchFamily="2"/>
                <a:cs typeface="ヒラギノ角ゴ ProN W3" pitchFamily="2"/>
              </a:defRPr>
            </a:lvl7pPr>
            <a:lvl8pPr marL="2057400" marR="0" lvl="7" indent="-228600" algn="l" rtl="0" hangingPunct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en-GB" sz="2000" b="0" i="0" u="none" strike="noStrike" kern="1200" baseline="0">
                <a:ln>
                  <a:noFill/>
                </a:ln>
                <a:solidFill>
                  <a:srgbClr val="646464"/>
                </a:solidFill>
                <a:latin typeface="Arial" pitchFamily="2"/>
                <a:ea typeface="ヒラギノ角ゴ ProN W3" pitchFamily="2"/>
                <a:cs typeface="ヒラギノ角ゴ ProN W3" pitchFamily="2"/>
              </a:defRPr>
            </a:lvl8pPr>
            <a:lvl9pPr marL="2057400" marR="0" lvl="8" indent="-228600" algn="l" rtl="0" hangingPunct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en-GB" sz="2000" b="0" i="0" u="none" strike="noStrike" kern="1200" baseline="0">
                <a:ln>
                  <a:noFill/>
                </a:ln>
                <a:solidFill>
                  <a:srgbClr val="646464"/>
                </a:solidFill>
                <a:latin typeface="Arial" pitchFamily="2"/>
                <a:ea typeface="ヒラギノ角ゴ ProN W3" pitchFamily="2"/>
                <a:cs typeface="ヒラギノ角ゴ ProN W3" pitchFamily="2"/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6" name="Freeform 5"/>
          <p:cNvSpPr/>
          <p:nvPr/>
        </p:nvSpPr>
        <p:spPr>
          <a:xfrm>
            <a:off x="2908662" y="5772150"/>
            <a:ext cx="5479518" cy="729141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ctr" anchorCtr="0" compatLnSpc="1"/>
          <a:lstStyle/>
          <a:p>
            <a:pPr algn="r"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ru-RU" sz="1000" dirty="0" smtClean="0">
              <a:solidFill>
                <a:schemeClr val="accent1"/>
              </a:solidFill>
              <a:latin typeface="Times New Roman" pitchFamily="18"/>
              <a:ea typeface="ヒラギノ角ゴ ProN W3" pitchFamily="2"/>
              <a:cs typeface="ヒラギノ角ゴ ProN W3" pitchFamily="2"/>
            </a:endParaRPr>
          </a:p>
          <a:p>
            <a:pPr algn="r"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ru-RU" sz="1000" dirty="0" smtClean="0">
                <a:solidFill>
                  <a:schemeClr val="accent1"/>
                </a:solidFill>
                <a:latin typeface="Times New Roman" pitchFamily="18"/>
                <a:ea typeface="ヒラギノ角ゴ ProN W3" pitchFamily="2"/>
                <a:cs typeface="ヒラギノ角ゴ ProN W3" pitchFamily="2"/>
              </a:rPr>
              <a:t>&lt;&lt;Вдъхновяване на учениците да изучават STEM чрез ресурсите на проекта </a:t>
            </a:r>
          </a:p>
          <a:p>
            <a:pPr algn="r"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ru-RU" sz="1000" dirty="0" smtClean="0">
                <a:solidFill>
                  <a:schemeClr val="accent1"/>
                </a:solidFill>
                <a:latin typeface="Times New Roman" pitchFamily="18"/>
                <a:ea typeface="ヒラギノ角ゴ ProN W3" pitchFamily="2"/>
                <a:cs typeface="ヒラギノ角ゴ ProN W3" pitchFamily="2"/>
              </a:rPr>
              <a:t>SCIENTIX и кампаниите на проекта STEM ALLIANCE”&gt;&gt;|</a:t>
            </a:r>
          </a:p>
          <a:p>
            <a:pPr algn="r"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en-GB" sz="1000" dirty="0" smtClean="0">
                <a:solidFill>
                  <a:schemeClr val="accent1"/>
                </a:solidFill>
                <a:latin typeface="Times New Roman" pitchFamily="18"/>
                <a:ea typeface="ヒラギノ角ゴ ProN W3" pitchFamily="2"/>
                <a:cs typeface="ヒラギノ角ゴ ProN W3" pitchFamily="2"/>
              </a:rPr>
              <a:t>&lt;&lt;</a:t>
            </a:r>
            <a:r>
              <a:rPr lang="bg-BG" sz="1000" dirty="0" smtClean="0">
                <a:solidFill>
                  <a:schemeClr val="accent1"/>
                </a:solidFill>
                <a:latin typeface="Times New Roman" pitchFamily="18"/>
                <a:ea typeface="ヒラギノ角ゴ ProN W3" pitchFamily="2"/>
                <a:cs typeface="ヒラギノ角ゴ ProN W3" pitchFamily="2"/>
              </a:rPr>
              <a:t>ЦЕЦА ЦОЛОВА ХРИСТОВА</a:t>
            </a:r>
            <a:r>
              <a:rPr lang="en-GB" sz="1000" dirty="0" smtClean="0">
                <a:solidFill>
                  <a:schemeClr val="accent1"/>
                </a:solidFill>
                <a:latin typeface="Times New Roman" pitchFamily="18"/>
                <a:ea typeface="ヒラギノ角ゴ ProN W3" pitchFamily="2"/>
                <a:cs typeface="ヒラギノ角ゴ ProN W3" pitchFamily="2"/>
              </a:rPr>
              <a:t>&gt;&gt;</a:t>
            </a:r>
            <a:r>
              <a:rPr lang="en-US" sz="1000" dirty="0" smtClean="0">
                <a:solidFill>
                  <a:srgbClr val="5096D0"/>
                </a:solidFill>
                <a:latin typeface="Times New Roman" pitchFamily="18"/>
                <a:ea typeface="ヒラギノ角ゴ ProN W3" pitchFamily="2"/>
                <a:cs typeface="ヒラギノ角ゴ ProN W3" pitchFamily="2"/>
              </a:rPr>
              <a:t>&lt;&lt;</a:t>
            </a:r>
            <a:r>
              <a:rPr lang="bg-BG" sz="1000" dirty="0" smtClean="0">
                <a:solidFill>
                  <a:srgbClr val="5096D0"/>
                </a:solidFill>
                <a:latin typeface="Times New Roman" pitchFamily="18"/>
                <a:ea typeface="ヒラギノ角ゴ ProN W3" pitchFamily="2"/>
                <a:cs typeface="ヒラギノ角ゴ ProN W3" pitchFamily="2"/>
              </a:rPr>
              <a:t>30.11.201г.8-1.12.2018г.</a:t>
            </a:r>
            <a:r>
              <a:rPr lang="en-US" sz="1000" dirty="0" smtClean="0">
                <a:solidFill>
                  <a:srgbClr val="5096D0"/>
                </a:solidFill>
                <a:latin typeface="Times New Roman" pitchFamily="18"/>
                <a:ea typeface="ヒラギノ角ゴ ProN W3" pitchFamily="2"/>
                <a:cs typeface="ヒラギノ角ゴ ProN W3" pitchFamily="2"/>
              </a:rPr>
              <a:t>&gt;&gt;I&lt;&lt;</a:t>
            </a:r>
            <a:r>
              <a:rPr lang="bg-BG" sz="1000" dirty="0" smtClean="0">
                <a:solidFill>
                  <a:srgbClr val="5096D0"/>
                </a:solidFill>
                <a:latin typeface="Times New Roman" pitchFamily="18"/>
                <a:ea typeface="ヒラギノ角ゴ ProN W3" pitchFamily="2"/>
                <a:cs typeface="ヒラギノ角ゴ ProN W3" pitchFamily="2"/>
              </a:rPr>
              <a:t>ИМИ на БАН, София</a:t>
            </a:r>
            <a:r>
              <a:rPr lang="en-US" sz="1000" dirty="0" smtClean="0">
                <a:solidFill>
                  <a:srgbClr val="5096D0"/>
                </a:solidFill>
                <a:latin typeface="Times New Roman" pitchFamily="18"/>
                <a:ea typeface="ヒラギノ角ゴ ProN W3" pitchFamily="2"/>
                <a:cs typeface="ヒラギノ角ゴ ProN W3" pitchFamily="2"/>
              </a:rPr>
              <a:t>&gt;  </a:t>
            </a:r>
          </a:p>
          <a:p>
            <a:pPr algn="r"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en-US" sz="1000" dirty="0" smtClean="0">
                <a:solidFill>
                  <a:srgbClr val="5096D0"/>
                </a:solidFill>
                <a:latin typeface="Times New Roman" pitchFamily="18"/>
                <a:ea typeface="ヒラギノ角ゴ ProN W3" pitchFamily="2"/>
                <a:cs typeface="ヒラギノ角ゴ ProN W3" pitchFamily="2"/>
              </a:rPr>
              <a:t>&lt;&lt;</a:t>
            </a:r>
            <a:r>
              <a:rPr lang="bg-BG" sz="1000" dirty="0" smtClean="0">
                <a:solidFill>
                  <a:srgbClr val="5096D0"/>
                </a:solidFill>
                <a:latin typeface="Times New Roman" pitchFamily="18"/>
                <a:ea typeface="ヒラギノ角ゴ ProN W3" pitchFamily="2"/>
                <a:cs typeface="ヒラギノ角ゴ ProN W3" pitchFamily="2"/>
              </a:rPr>
              <a:t>Националния семинар по образование</a:t>
            </a:r>
            <a:r>
              <a:rPr lang="en-US" sz="1000" dirty="0" smtClean="0">
                <a:solidFill>
                  <a:srgbClr val="5096D0"/>
                </a:solidFill>
                <a:latin typeface="Times New Roman" pitchFamily="18"/>
                <a:ea typeface="ヒラギノ角ゴ ProN W3" pitchFamily="2"/>
                <a:cs typeface="ヒラギノ角ゴ ProN W3" pitchFamily="2"/>
              </a:rPr>
              <a:t>&gt;&gt;</a:t>
            </a:r>
          </a:p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  <a:defRPr/>
            </a:pPr>
            <a:r>
              <a:rPr lang="en-US" sz="1000" dirty="0" smtClean="0">
                <a:solidFill>
                  <a:schemeClr val="accent1"/>
                </a:solidFill>
                <a:latin typeface="Times New Roman" pitchFamily="18"/>
                <a:ea typeface="ヒラギノ角ゴ ProN W3" pitchFamily="2"/>
                <a:cs typeface="ヒラギノ角ゴ ProN W3" pitchFamily="2"/>
              </a:rPr>
              <a:t>&gt;</a:t>
            </a:r>
            <a:r>
              <a:rPr lang="bg-BG" sz="1400" dirty="0" smtClean="0">
                <a:solidFill>
                  <a:schemeClr val="accent1"/>
                </a:solidFill>
                <a:latin typeface="Times New Roman" pitchFamily="18"/>
                <a:ea typeface="ヒラギノ角ゴ ProN W3" pitchFamily="2"/>
                <a:cs typeface="ヒラギノ角ゴ ProN W3" pitchFamily="2"/>
              </a:rPr>
              <a:t>    </a:t>
            </a:r>
            <a:endParaRPr lang="en-US" sz="1400" dirty="0">
              <a:solidFill>
                <a:schemeClr val="accent1"/>
              </a:solidFill>
              <a:latin typeface="Times New Roman" pitchFamily="18"/>
              <a:ea typeface="ヒラギノ角ゴ ProN W3" pitchFamily="2"/>
              <a:cs typeface="ヒラギノ角ゴ ProN W3" pitchFamily="2"/>
            </a:endParaRPr>
          </a:p>
        </p:txBody>
      </p:sp>
      <p:sp>
        <p:nvSpPr>
          <p:cNvPr id="7" name="Freeform 6"/>
          <p:cNvSpPr/>
          <p:nvPr/>
        </p:nvSpPr>
        <p:spPr>
          <a:xfrm>
            <a:off x="7884900" y="6542040"/>
            <a:ext cx="503280" cy="28584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ctr" anchorCtr="0" compatLnSpc="1"/>
          <a:lstStyle/>
          <a:p>
            <a:pPr algn="r"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fld id="{501BAFDD-8BED-4A7E-8A1F-C3EA4DA7459F}" type="slidenum">
              <a:rPr sz="1200">
                <a:solidFill>
                  <a:srgbClr val="4DA0D4"/>
                </a:solidFill>
              </a:rPr>
              <a:pPr algn="r"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t>‹#›</a:t>
            </a:fld>
            <a:endParaRPr lang="en-US" sz="1100" dirty="0">
              <a:solidFill>
                <a:srgbClr val="4DA0D4"/>
              </a:solidFill>
              <a:latin typeface="Arial" pitchFamily="18"/>
              <a:ea typeface="ヒラギノ角ゴ ProN W3" pitchFamily="2"/>
              <a:cs typeface="ヒラギノ角ゴ ProN W3" pitchFamily="2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lum/>
            <a:alphaModFix/>
          </a:blip>
          <a:srcRect/>
          <a:stretch>
            <a:fillRect/>
          </a:stretch>
        </p:blipFill>
        <p:spPr>
          <a:xfrm>
            <a:off x="185605" y="162181"/>
            <a:ext cx="1152360" cy="43307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8" name="Group 17"/>
          <p:cNvGrpSpPr/>
          <p:nvPr userDrawn="1"/>
        </p:nvGrpSpPr>
        <p:grpSpPr>
          <a:xfrm>
            <a:off x="297242" y="6009136"/>
            <a:ext cx="1976059" cy="508320"/>
            <a:chOff x="297242" y="6009136"/>
            <a:chExt cx="1976059" cy="508320"/>
          </a:xfrm>
        </p:grpSpPr>
        <p:sp>
          <p:nvSpPr>
            <p:cNvPr id="17" name="Rectangle 16"/>
            <p:cNvSpPr/>
            <p:nvPr userDrawn="1"/>
          </p:nvSpPr>
          <p:spPr>
            <a:xfrm>
              <a:off x="1191732" y="6013456"/>
              <a:ext cx="1081568" cy="504000"/>
            </a:xfrm>
            <a:prstGeom prst="rect">
              <a:avLst/>
            </a:prstGeom>
            <a:solidFill>
              <a:srgbClr val="C2D6EF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29833" y="6009136"/>
              <a:ext cx="1043468" cy="45522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" name="Picture 15"/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7242" y="6013457"/>
              <a:ext cx="714575" cy="48783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7811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  <p:txStyles>
    <p:titleStyle>
      <a:lvl1pPr marL="0" marR="0" indent="0" algn="ctr" rtl="0" hangingPunct="0">
        <a:lnSpc>
          <a:spcPct val="100000"/>
        </a:lnSpc>
        <a:spcBef>
          <a:spcPts val="0"/>
        </a:spcBef>
        <a:spcAft>
          <a:spcPts val="0"/>
        </a:spcAft>
        <a:tabLst>
          <a:tab pos="0" algn="l"/>
          <a:tab pos="448919" algn="l"/>
          <a:tab pos="898199" algn="l"/>
          <a:tab pos="1347480" algn="l"/>
          <a:tab pos="1796760" algn="l"/>
          <a:tab pos="2246040" algn="l"/>
          <a:tab pos="2695320" algn="l"/>
          <a:tab pos="3144600" algn="l"/>
          <a:tab pos="3593880" algn="l"/>
          <a:tab pos="4043159" algn="l"/>
          <a:tab pos="4492440" algn="l"/>
          <a:tab pos="4941719" algn="l"/>
          <a:tab pos="5391000" algn="l"/>
          <a:tab pos="5840280" algn="l"/>
          <a:tab pos="6289560" algn="l"/>
          <a:tab pos="6738840" algn="l"/>
          <a:tab pos="7188120" algn="l"/>
          <a:tab pos="7637400" algn="l"/>
          <a:tab pos="8086679" algn="l"/>
          <a:tab pos="8535960" algn="l"/>
          <a:tab pos="8985240" algn="l"/>
        </a:tabLst>
        <a:defRPr lang="en-GB" sz="3600" b="0" i="0" u="none" strike="noStrike" kern="1200" baseline="0">
          <a:ln>
            <a:noFill/>
          </a:ln>
          <a:solidFill>
            <a:srgbClr val="011D33"/>
          </a:solidFill>
          <a:latin typeface="Arial Bold" pitchFamily="18"/>
        </a:defRPr>
      </a:lvl1pPr>
    </p:titleStyle>
    <p:bodyStyle>
      <a:lvl1pPr marL="342720" marR="0" indent="-342720" algn="l" rtl="0" hangingPunct="0">
        <a:lnSpc>
          <a:spcPct val="100000"/>
        </a:lnSpc>
        <a:spcBef>
          <a:spcPts val="697"/>
        </a:spcBef>
        <a:spcAft>
          <a:spcPts val="0"/>
        </a:spcAft>
        <a:tabLst>
          <a:tab pos="342720" algn="l"/>
          <a:tab pos="448920" algn="l"/>
          <a:tab pos="898200" algn="l"/>
          <a:tab pos="1347480" algn="l"/>
          <a:tab pos="1796760" algn="l"/>
          <a:tab pos="2246040" algn="l"/>
          <a:tab pos="2695320" algn="l"/>
          <a:tab pos="3144600" algn="l"/>
          <a:tab pos="3593879" algn="l"/>
          <a:tab pos="4043160" algn="l"/>
          <a:tab pos="4492439" algn="l"/>
          <a:tab pos="4941360" algn="l"/>
          <a:tab pos="5390640" algn="l"/>
          <a:tab pos="5839920" algn="l"/>
          <a:tab pos="6289200" algn="l"/>
          <a:tab pos="6738479" algn="l"/>
          <a:tab pos="7187760" algn="l"/>
          <a:tab pos="7637039" algn="l"/>
          <a:tab pos="8086320" algn="l"/>
          <a:tab pos="8535600" algn="l"/>
          <a:tab pos="8984880" algn="l"/>
        </a:tabLst>
        <a:defRPr lang="en-GB" sz="3200" b="0" i="0" u="none" strike="noStrike" kern="1200" baseline="0">
          <a:ln>
            <a:noFill/>
          </a:ln>
          <a:solidFill>
            <a:srgbClr val="646464"/>
          </a:solidFill>
          <a:latin typeface="Arial" pitchFamily="18"/>
        </a:defRPr>
      </a:lvl1pPr>
    </p:bodyStyle>
    <p:otherStyle/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hyperlink" Target="http://moodle.scientix.eu/course/category.php?id=18" TargetMode="External"/><Relationship Id="rId7" Type="http://schemas.openxmlformats.org/officeDocument/2006/relationships/image" Target="../media/image2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7" Type="http://schemas.openxmlformats.org/officeDocument/2006/relationships/image" Target="../media/image7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fcl.eun.org/learning-zones" TargetMode="External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bit.ly/2GX5JFc" TargetMode="External"/><Relationship Id="rId2" Type="http://schemas.openxmlformats.org/officeDocument/2006/relationships/hyperlink" Target="https://bit.ly/2HDVmU1" TargetMode="Externa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ttp://www.stemalliance.eu/campaigns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hyperlink" Target="http://www.scientix.eu/web/guest/projects/project-detail?articleId=660622" TargetMode="Externa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hyperlink" Target="https://www.facebook.com/events/168820400420680/?acontext=%7b%22source%22:108,%22action_history%22:%22%5b%7b\%22surface\%22:\%22post_page\%22,\%22mechanism\%22:\%22surface\%22,\%22extra_data\%22:%5b%5d%7d%5d%22,%22has_source%22:true%7d&amp;source=108&amp;action_history=%5b%7b%22surface%22:%22post_page%22,%22mechanism%22:%22surface%22,%22extra_data%22:%5b%5d%7d%5d&amp;has_source=1&amp;__tn__=kC-R&amp;eid=ARBuN9N0Vxa5T97AHef69bJshKXMB6Rt7PCuijqK9Cik5OXjVrTHNTiH387EQ7yc7HruZmRmmVbBmex7&amp;fref=nf&amp;__xts__%5b0%5d=68.ARAuItFP4K60Up3azLNfruGwYz9x4rYHPY-pp7C_L4kvEgNOiPjarLmZu6ua0lnTa1a0afJWVQiwRxcY8hRAeToB1xzSYEZqOGIqAxuuCBxLfp3xk-jIGPKDS_nZJkqAg3IeEB0XM6JStxfqngioBGj6g3e5wjfFjiecGkuJ0VA7vN4liSDa6RN2TSfU50PdFArilwqnvgkEhPWJvOBCBD8qlx5t0Qzim-l1Tm-xp4-MUCB-cvgQ-4AX-roqg7fEPHe4PeTehPIc21tl7nHTTlRldqt0v72ZXYv3Gug58nwjOHc7s4GguyvXV-_ATv1CRMM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41.png"/><Relationship Id="rId4" Type="http://schemas.openxmlformats.org/officeDocument/2006/relationships/image" Target="../media/image4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4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7.png"/><Relationship Id="rId2" Type="http://schemas.openxmlformats.org/officeDocument/2006/relationships/hyperlink" Target="https://create.kahoot.it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play.kahoot.it/#/?quizId=ddd2e6e3-e25b-4699-8d17-cc24138249f1" TargetMode="Externa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hyperlink" Target="https://bit.ly/2qwLVxf" TargetMode="External"/><Relationship Id="rId3" Type="http://schemas.openxmlformats.org/officeDocument/2006/relationships/hyperlink" Target="https://v.gd/eexK2v" TargetMode="External"/><Relationship Id="rId7" Type="http://schemas.openxmlformats.org/officeDocument/2006/relationships/hyperlink" Target="http://mentep-sat-runner.eun.org/" TargetMode="External"/><Relationship Id="rId2" Type="http://schemas.openxmlformats.org/officeDocument/2006/relationships/hyperlink" Target="https://v.gd/luONVJ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mentep.eun.org/about" TargetMode="External"/><Relationship Id="rId5" Type="http://schemas.openxmlformats.org/officeDocument/2006/relationships/hyperlink" Target="http://bit.ly/2hrk3qG" TargetMode="External"/><Relationship Id="rId4" Type="http://schemas.openxmlformats.org/officeDocument/2006/relationships/hyperlink" Target="http://bit.ly/2zCPlCJ" TargetMode="External"/><Relationship Id="rId9" Type="http://schemas.openxmlformats.org/officeDocument/2006/relationships/image" Target="../media/image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uropeanschoolnetacademy.eu/web/europeana-in-your-classroom-building-21st-century-competences-with-digital-cultural-heritage-rerun-" TargetMode="External"/><Relationship Id="rId2" Type="http://schemas.openxmlformats.org/officeDocument/2006/relationships/hyperlink" Target="https://www.europeanschoolnetacademy.eu/web/the-networked-teacher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hyperlink" Target="https://www.europeanschoolnetacademy.eu/web/yes-i-can-empowering-student-learning" TargetMode="Externa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uropeanschoolnetacademy.eu/web/stem-is-everywhere" TargetMode="External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hyperlink" Target="http://bit.ly/2TUNza3" TargetMode="Externa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hyperlink" Target="https://physlets.org/tracker/" TargetMode="External"/><Relationship Id="rId4" Type="http://schemas.openxmlformats.org/officeDocument/2006/relationships/image" Target="../media/image5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hyperlink" Target="http://bit.ly/2E0TXI8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58.jpeg"/><Relationship Id="rId4" Type="http://schemas.openxmlformats.org/officeDocument/2006/relationships/image" Target="../media/image61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QrvRvN" TargetMode="External"/><Relationship Id="rId7" Type="http://schemas.openxmlformats.org/officeDocument/2006/relationships/image" Target="../media/image7.png"/><Relationship Id="rId2" Type="http://schemas.openxmlformats.org/officeDocument/2006/relationships/hyperlink" Target="http://bit.ly/2AzuvF9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jpg"/><Relationship Id="rId5" Type="http://schemas.openxmlformats.org/officeDocument/2006/relationships/image" Target="../media/image58.jpeg"/><Relationship Id="rId4" Type="http://schemas.openxmlformats.org/officeDocument/2006/relationships/hyperlink" Target="https://www.facebook.com/events/1340976469378381/permalink/1350048498471178/" TargetMode="Externa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eg"/><Relationship Id="rId3" Type="http://schemas.openxmlformats.org/officeDocument/2006/relationships/hyperlink" Target="https://www.ucl.ac.uk/learning-designer/viewer.php?uri=/personal/Tsetsa/designs/fid/540852603a5fc2479f281f8d96204ee70d36404595c0255c92a5fd2eae23b421" TargetMode="External"/><Relationship Id="rId7" Type="http://schemas.openxmlformats.org/officeDocument/2006/relationships/image" Target="../media/image66.jpeg"/><Relationship Id="rId2" Type="http://schemas.openxmlformats.org/officeDocument/2006/relationships/hyperlink" Target="http://ceca-scientix.blogspot.com/2012/05/blog-post_30.html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58.jpeg"/><Relationship Id="rId9" Type="http://schemas.openxmlformats.org/officeDocument/2006/relationships/image" Target="../media/image7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70.jpg"/><Relationship Id="rId4" Type="http://schemas.openxmlformats.org/officeDocument/2006/relationships/image" Target="../media/image69.jp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hyperlink" Target="https://www.safenet.bg/bg/novini/412-nad-80-uchiteli" TargetMode="Externa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.png"/><Relationship Id="rId4" Type="http://schemas.openxmlformats.org/officeDocument/2006/relationships/image" Target="../media/image73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tsetsa.tsolova" TargetMode="External"/><Relationship Id="rId7" Type="http://schemas.openxmlformats.org/officeDocument/2006/relationships/image" Target="../media/image7.png"/><Relationship Id="rId2" Type="http://schemas.openxmlformats.org/officeDocument/2006/relationships/hyperlink" Target="mailto:tzetza@gmail.com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hyperlink" Target="http://ceca-scientix.blogspot.bg/" TargetMode="External"/><Relationship Id="rId4" Type="http://schemas.openxmlformats.org/officeDocument/2006/relationships/hyperlink" Target="https://twitter.com/ceca_hr" TargetMode="Externa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4.png"/><Relationship Id="rId2" Type="http://schemas.openxmlformats.org/officeDocument/2006/relationships/hyperlink" Target="http://www.scientix.eu/" TargetMode="Externa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7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"/>
          <p:cNvSpPr/>
          <p:nvPr/>
        </p:nvSpPr>
        <p:spPr>
          <a:xfrm>
            <a:off x="0" y="2709728"/>
            <a:ext cx="8243999" cy="169204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6800" rIns="90000" bIns="46800" anchor="t" anchorCtr="0" compatLnSpc="1"/>
          <a:lstStyle/>
          <a:p>
            <a:pPr marL="342720" indent="-338040" algn="r">
              <a:spcBef>
                <a:spcPts val="899"/>
              </a:spcBef>
              <a:tabLst>
                <a:tab pos="342720" algn="l"/>
                <a:tab pos="791639" algn="l"/>
                <a:tab pos="1240919" algn="l"/>
                <a:tab pos="1690200" algn="l"/>
                <a:tab pos="2139480" algn="l"/>
                <a:tab pos="2588760" algn="l"/>
                <a:tab pos="3038040" algn="l"/>
                <a:tab pos="3487320" algn="l"/>
                <a:tab pos="3936600" algn="l"/>
                <a:tab pos="4385879" algn="l"/>
                <a:tab pos="4835160" algn="l"/>
                <a:tab pos="5284439" algn="l"/>
                <a:tab pos="5733720" algn="l"/>
                <a:tab pos="6183000" algn="l"/>
                <a:tab pos="6632280" algn="l"/>
                <a:tab pos="7081560" algn="l"/>
                <a:tab pos="7530840" algn="l"/>
                <a:tab pos="7980120" algn="l"/>
                <a:tab pos="8429399" algn="l"/>
                <a:tab pos="8878680" algn="l"/>
                <a:tab pos="9327960" algn="l"/>
              </a:tabLst>
            </a:pPr>
            <a:r>
              <a:rPr lang="en-GB" sz="4000" b="1" dirty="0" smtClean="0">
                <a:solidFill>
                  <a:schemeClr val="tx2"/>
                </a:solidFill>
                <a:latin typeface="Arial" pitchFamily="18"/>
                <a:ea typeface="Arial" pitchFamily="2"/>
                <a:cs typeface="Arial" pitchFamily="2"/>
              </a:rPr>
              <a:t>Scientix, the community for science education in Europe</a:t>
            </a:r>
            <a:endParaRPr lang="en-GB" sz="2800" b="1" dirty="0">
              <a:solidFill>
                <a:srgbClr val="00B0F0"/>
              </a:solidFill>
              <a:latin typeface="Arial" pitchFamily="18"/>
              <a:ea typeface="Arial" pitchFamily="2"/>
              <a:cs typeface="Arial" pitchFamily="2"/>
            </a:endParaRPr>
          </a:p>
          <a:p>
            <a:pPr marL="342720" indent="-338040" algn="r">
              <a:spcBef>
                <a:spcPts val="899"/>
              </a:spcBef>
              <a:tabLst>
                <a:tab pos="342720" algn="l"/>
                <a:tab pos="791639" algn="l"/>
                <a:tab pos="1240919" algn="l"/>
                <a:tab pos="1690200" algn="l"/>
                <a:tab pos="2139480" algn="l"/>
                <a:tab pos="2588760" algn="l"/>
                <a:tab pos="3038040" algn="l"/>
                <a:tab pos="3487320" algn="l"/>
                <a:tab pos="3936600" algn="l"/>
                <a:tab pos="4385879" algn="l"/>
                <a:tab pos="4835160" algn="l"/>
                <a:tab pos="5284439" algn="l"/>
                <a:tab pos="5733720" algn="l"/>
                <a:tab pos="6183000" algn="l"/>
                <a:tab pos="6632280" algn="l"/>
                <a:tab pos="7081560" algn="l"/>
                <a:tab pos="7530840" algn="l"/>
                <a:tab pos="7980120" algn="l"/>
                <a:tab pos="8429399" algn="l"/>
                <a:tab pos="8878680" algn="l"/>
                <a:tab pos="9327960" algn="l"/>
              </a:tabLst>
            </a:pPr>
            <a:endParaRPr lang="en-IE" sz="3200" b="1" dirty="0">
              <a:solidFill>
                <a:srgbClr val="10B2E0"/>
              </a:solidFill>
              <a:latin typeface="Arial" pitchFamily="18"/>
              <a:ea typeface="Arial" pitchFamily="2"/>
              <a:cs typeface="Arial" pitchFamily="2"/>
            </a:endParaRPr>
          </a:p>
        </p:txBody>
      </p:sp>
      <p:sp>
        <p:nvSpPr>
          <p:cNvPr id="3" name="Freeform 2"/>
          <p:cNvSpPr/>
          <p:nvPr/>
        </p:nvSpPr>
        <p:spPr>
          <a:xfrm>
            <a:off x="2268360" y="3789360"/>
            <a:ext cx="5975640" cy="64764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6800" rIns="90000" bIns="46800" anchor="ctr" anchorCtr="0" compatLnSpc="1"/>
          <a:lstStyle/>
          <a:p>
            <a:pPr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GB" sz="1200">
              <a:solidFill>
                <a:srgbClr val="FFFFFF"/>
              </a:solidFill>
              <a:latin typeface="Arial" pitchFamily="18"/>
              <a:ea typeface="SimSun" pitchFamily="2"/>
              <a:cs typeface="SimSun" pitchFamily="2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3424" y="1"/>
            <a:ext cx="790575" cy="720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2307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23043" y="292414"/>
            <a:ext cx="6988788" cy="490988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0000" tIns="45000" rIns="90000" bIns="45000" compatLnSpc="1">
            <a:spAutoFit/>
          </a:bodyPr>
          <a:lstStyle/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bg-BG" sz="2600" b="1" i="0" u="none" strike="noStrike" baseline="0" dirty="0" smtClean="0">
                <a:ln>
                  <a:noFill/>
                </a:ln>
                <a:solidFill>
                  <a:srgbClr val="0070C0"/>
                </a:solidFill>
                <a:latin typeface="Times New Roman" pitchFamily="18" charset="0"/>
                <a:ea typeface="SimSun" pitchFamily="2"/>
                <a:cs typeface="Times New Roman" pitchFamily="18" charset="0"/>
              </a:rPr>
              <a:t>Онлайне обучение</a:t>
            </a:r>
            <a:r>
              <a:rPr lang="en-GB" sz="2600" b="1" i="0" u="none" strike="noStrike" baseline="0" dirty="0" smtClean="0">
                <a:ln>
                  <a:noFill/>
                </a:ln>
                <a:solidFill>
                  <a:srgbClr val="0070C0"/>
                </a:solidFill>
                <a:latin typeface="Times New Roman" pitchFamily="18" charset="0"/>
                <a:ea typeface="SimSun" pitchFamily="2"/>
                <a:cs typeface="Times New Roman" pitchFamily="18" charset="0"/>
              </a:rPr>
              <a:t>…</a:t>
            </a:r>
            <a:endParaRPr lang="en-GB" sz="2600" b="1" i="0" u="none" strike="noStrike" baseline="0" dirty="0">
              <a:ln>
                <a:noFill/>
              </a:ln>
              <a:solidFill>
                <a:srgbClr val="0070C0"/>
              </a:solidFill>
              <a:latin typeface="Times New Roman" pitchFamily="18" charset="0"/>
              <a:ea typeface="SimSun" pitchFamily="2"/>
              <a:cs typeface="Times New Roman" pitchFamily="18" charset="0"/>
            </a:endParaRPr>
          </a:p>
        </p:txBody>
      </p:sp>
      <p:pic>
        <p:nvPicPr>
          <p:cNvPr id="5" name="Картина 4" descr="moodl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23044" y="3578010"/>
            <a:ext cx="2967612" cy="1675800"/>
          </a:xfrm>
          <a:prstGeom prst="rect">
            <a:avLst/>
          </a:prstGeom>
        </p:spPr>
      </p:pic>
      <p:sp>
        <p:nvSpPr>
          <p:cNvPr id="6" name="Правоъгълник 5"/>
          <p:cNvSpPr/>
          <p:nvPr/>
        </p:nvSpPr>
        <p:spPr>
          <a:xfrm>
            <a:off x="885963" y="794600"/>
            <a:ext cx="363147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>
                <a:latin typeface="Times New Roman" pitchFamily="18" charset="0"/>
                <a:cs typeface="Times New Roman" pitchFamily="18" charset="0"/>
                <a:hlinkClick r:id="rId3"/>
              </a:rPr>
              <a:t>http://moodle.scientix.eu/course/category.php?id=18</a:t>
            </a: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23043" y="1593034"/>
            <a:ext cx="2967612" cy="1860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5336" y="1566545"/>
            <a:ext cx="2718614" cy="157176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716016" y="798174"/>
            <a:ext cx="394559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http://moodle.scientix.eu/course/view.php?id=722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0326" y="3931953"/>
            <a:ext cx="2653624" cy="144283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682936" y="3224067"/>
            <a:ext cx="401175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http://moodle.scientix.eu/course/view.php?id=711</a:t>
            </a:r>
          </a:p>
        </p:txBody>
      </p:sp>
      <p:pic>
        <p:nvPicPr>
          <p:cNvPr id="12" name="Shape 101" descr="Resultado de imagem para moodle"/>
          <p:cNvPicPr preferRelativeResize="0"/>
          <p:nvPr/>
        </p:nvPicPr>
        <p:blipFill rotWithShape="1">
          <a:blip r:embed="rId7" cstate="print">
            <a:alphaModFix/>
          </a:blip>
          <a:srcRect/>
          <a:stretch/>
        </p:blipFill>
        <p:spPr>
          <a:xfrm>
            <a:off x="3786388" y="2371724"/>
            <a:ext cx="1275009" cy="930494"/>
          </a:xfrm>
          <a:prstGeom prst="rect">
            <a:avLst/>
          </a:prstGeom>
          <a:gradFill>
            <a:gsLst>
              <a:gs pos="0">
                <a:srgbClr val="8AA5FF"/>
              </a:gs>
              <a:gs pos="35000">
                <a:srgbClr val="ADBDFF"/>
              </a:gs>
              <a:gs pos="100000">
                <a:srgbClr val="DEE5FF"/>
              </a:gs>
            </a:gsLst>
            <a:lin ang="16200000" scaled="0"/>
          </a:gradFill>
          <a:ln w="9525" cap="flat" cmpd="sng">
            <a:solidFill>
              <a:srgbClr val="0057D3"/>
            </a:solidFill>
            <a:prstDash val="solid"/>
            <a:round/>
            <a:headEnd type="none" w="med" len="med"/>
            <a:tailEnd type="none" w="med" len="med"/>
          </a:ln>
          <a:effectLst>
            <a:outerShdw blurRad="39999" dist="20000" dir="5400000" rotWithShape="0">
              <a:srgbClr val="000000">
                <a:alpha val="37647"/>
              </a:srgb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3424" y="1"/>
            <a:ext cx="790575" cy="720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6306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821" y="1291596"/>
            <a:ext cx="7856113" cy="4102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266682" y="502276"/>
            <a:ext cx="5203064" cy="6697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g-BG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Искане на превод на ресурс</a:t>
            </a:r>
            <a:endParaRPr lang="bg-BG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3424" y="1"/>
            <a:ext cx="790575" cy="720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95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1248"/>
          <a:stretch>
            <a:fillRect/>
          </a:stretch>
        </p:blipFill>
        <p:spPr bwMode="auto">
          <a:xfrm>
            <a:off x="652463" y="1135063"/>
            <a:ext cx="7642225" cy="1036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0963" name="Group 9"/>
          <p:cNvGrpSpPr>
            <a:grpSpLocks/>
          </p:cNvGrpSpPr>
          <p:nvPr/>
        </p:nvGrpSpPr>
        <p:grpSpPr bwMode="auto">
          <a:xfrm>
            <a:off x="540339" y="2411413"/>
            <a:ext cx="7946838" cy="2856046"/>
            <a:chOff x="-360" y="1988999"/>
            <a:chExt cx="9144360" cy="3231000"/>
          </a:xfrm>
        </p:grpSpPr>
        <p:pic>
          <p:nvPicPr>
            <p:cNvPr id="40965" name="Picture 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988999"/>
              <a:ext cx="9144000" cy="3231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0966" name="TextBox 3"/>
            <p:cNvSpPr txBox="1">
              <a:spLocks noChangeArrowheads="1"/>
            </p:cNvSpPr>
            <p:nvPr/>
          </p:nvSpPr>
          <p:spPr bwMode="auto">
            <a:xfrm>
              <a:off x="-360" y="4109400"/>
              <a:ext cx="720000" cy="913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000" tIns="45000" rIns="90000" bIns="45000">
              <a:spAutoFit/>
            </a:bodyPr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en-GB" altLang="bg-BG" sz="5400" b="1">
                  <a:solidFill>
                    <a:srgbClr val="008000"/>
                  </a:solidFill>
                  <a:latin typeface="Wingdings" pitchFamily="2" charset="2"/>
                  <a:ea typeface="Wingdings" pitchFamily="2" charset="2"/>
                  <a:cs typeface="Wingdings" pitchFamily="2" charset="2"/>
                </a:rPr>
                <a:t></a:t>
              </a:r>
            </a:p>
          </p:txBody>
        </p:sp>
        <p:sp>
          <p:nvSpPr>
            <p:cNvPr id="40967" name="TextBox 4"/>
            <p:cNvSpPr txBox="1">
              <a:spLocks noChangeArrowheads="1"/>
            </p:cNvSpPr>
            <p:nvPr/>
          </p:nvSpPr>
          <p:spPr bwMode="auto">
            <a:xfrm>
              <a:off x="4680000" y="4031999"/>
              <a:ext cx="540000" cy="913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000" tIns="45000" rIns="90000" bIns="45000">
              <a:spAutoFit/>
            </a:bodyPr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en-GB" altLang="bg-BG" sz="5400" b="1">
                  <a:solidFill>
                    <a:srgbClr val="FF0000"/>
                  </a:solidFill>
                  <a:latin typeface="Wingdings" pitchFamily="2" charset="2"/>
                  <a:ea typeface="Wingdings" pitchFamily="2" charset="2"/>
                  <a:cs typeface="Wingdings" pitchFamily="2" charset="2"/>
                </a:rPr>
                <a:t></a:t>
              </a:r>
            </a:p>
          </p:txBody>
        </p:sp>
        <p:sp>
          <p:nvSpPr>
            <p:cNvPr id="40968" name="TextBox 5"/>
            <p:cNvSpPr txBox="1">
              <a:spLocks noChangeArrowheads="1"/>
            </p:cNvSpPr>
            <p:nvPr/>
          </p:nvSpPr>
          <p:spPr bwMode="auto">
            <a:xfrm>
              <a:off x="0" y="2326680"/>
              <a:ext cx="720000" cy="913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000" tIns="45000" rIns="90000" bIns="45000">
              <a:spAutoFit/>
            </a:bodyPr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en-GB" altLang="bg-BG" sz="5400" b="1">
                  <a:solidFill>
                    <a:srgbClr val="008000"/>
                  </a:solidFill>
                  <a:latin typeface="Wingdings" pitchFamily="2" charset="2"/>
                  <a:ea typeface="Wingdings" pitchFamily="2" charset="2"/>
                  <a:cs typeface="Wingdings" pitchFamily="2" charset="2"/>
                </a:rPr>
                <a:t></a:t>
              </a:r>
            </a:p>
          </p:txBody>
        </p:sp>
        <p:sp>
          <p:nvSpPr>
            <p:cNvPr id="40969" name="TextBox 6"/>
            <p:cNvSpPr txBox="1">
              <a:spLocks noChangeArrowheads="1"/>
            </p:cNvSpPr>
            <p:nvPr/>
          </p:nvSpPr>
          <p:spPr bwMode="auto">
            <a:xfrm>
              <a:off x="4680000" y="2340000"/>
              <a:ext cx="720000" cy="913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000" tIns="45000" rIns="90000" bIns="45000">
              <a:spAutoFit/>
            </a:bodyPr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en-GB" altLang="bg-BG" sz="5400" b="1">
                  <a:solidFill>
                    <a:srgbClr val="008000"/>
                  </a:solidFill>
                  <a:latin typeface="Wingdings" pitchFamily="2" charset="2"/>
                  <a:ea typeface="Wingdings" pitchFamily="2" charset="2"/>
                  <a:cs typeface="Wingdings" pitchFamily="2" charset="2"/>
                </a:rPr>
                <a:t></a:t>
              </a:r>
            </a:p>
          </p:txBody>
        </p:sp>
        <p:sp>
          <p:nvSpPr>
            <p:cNvPr id="40970" name="TextBox 7"/>
            <p:cNvSpPr txBox="1">
              <a:spLocks noChangeArrowheads="1"/>
            </p:cNvSpPr>
            <p:nvPr/>
          </p:nvSpPr>
          <p:spPr bwMode="auto">
            <a:xfrm>
              <a:off x="4644000" y="3240000"/>
              <a:ext cx="720000" cy="913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000" tIns="45000" rIns="90000" bIns="45000">
              <a:spAutoFit/>
            </a:bodyPr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en-GB" altLang="bg-BG" sz="5400" b="1">
                  <a:solidFill>
                    <a:srgbClr val="008000"/>
                  </a:solidFill>
                  <a:latin typeface="Wingdings" pitchFamily="2" charset="2"/>
                  <a:ea typeface="Wingdings" pitchFamily="2" charset="2"/>
                  <a:cs typeface="Wingdings" pitchFamily="2" charset="2"/>
                </a:rPr>
                <a:t></a:t>
              </a:r>
            </a:p>
          </p:txBody>
        </p:sp>
        <p:sp>
          <p:nvSpPr>
            <p:cNvPr id="40971" name="TextBox 8"/>
            <p:cNvSpPr txBox="1">
              <a:spLocks noChangeArrowheads="1"/>
            </p:cNvSpPr>
            <p:nvPr/>
          </p:nvSpPr>
          <p:spPr bwMode="auto">
            <a:xfrm>
              <a:off x="0" y="3168000"/>
              <a:ext cx="540000" cy="108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000" tIns="45000" rIns="90000" bIns="45000">
              <a:spAutoFit/>
            </a:bodyPr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en-GB" altLang="bg-BG" sz="5400" b="1">
                  <a:solidFill>
                    <a:srgbClr val="FF0000"/>
                  </a:solidFill>
                  <a:latin typeface="Wingdings" pitchFamily="2" charset="2"/>
                  <a:ea typeface="Wingdings" pitchFamily="2" charset="2"/>
                  <a:cs typeface="Wingdings" pitchFamily="2" charset="2"/>
                </a:rPr>
                <a:t></a:t>
              </a: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990600" y="269875"/>
            <a:ext cx="6988175" cy="522288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0000" tIns="45000" rIns="90000" bIns="4500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  <a:defRPr/>
            </a:pPr>
            <a:r>
              <a:rPr lang="bg-BG" sz="2800" dirty="0"/>
              <a:t>Преводи по поръчка</a:t>
            </a:r>
            <a:endParaRPr lang="en-GB" sz="2600" b="1" dirty="0">
              <a:solidFill>
                <a:srgbClr val="2323DC"/>
              </a:solidFill>
              <a:latin typeface="Arial" pitchFamily="18"/>
              <a:ea typeface="SimSun" pitchFamily="2"/>
              <a:cs typeface="SimSun" pitchFamily="2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3424" y="1"/>
            <a:ext cx="790575" cy="720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66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9592" y="0"/>
            <a:ext cx="7920880" cy="1916832"/>
          </a:xfrm>
        </p:spPr>
        <p:txBody>
          <a:bodyPr>
            <a:normAutofit fontScale="90000"/>
          </a:bodyPr>
          <a:lstStyle/>
          <a:p>
            <a:pPr algn="ctr"/>
            <a:r>
              <a:rPr lang="bg-BG" dirty="0" smtClean="0"/>
              <a:t/>
            </a:r>
            <a:br>
              <a:rPr lang="bg-BG" dirty="0" smtClean="0"/>
            </a:br>
            <a:r>
              <a:rPr lang="bg-BG" dirty="0" smtClean="0"/>
              <a:t/>
            </a:r>
            <a:br>
              <a:rPr lang="bg-BG" dirty="0" smtClean="0"/>
            </a:br>
            <a:r>
              <a:rPr lang="en-US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Scientix</a:t>
            </a:r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1 </a:t>
            </a:r>
            <a:r>
              <a:rPr lang="bg-BG" dirty="0">
                <a:solidFill>
                  <a:schemeClr val="tx2">
                    <a:lumMod val="60000"/>
                    <a:lumOff val="40000"/>
                  </a:schemeClr>
                </a:solidFill>
              </a:rPr>
              <a:t>к</a:t>
            </a:r>
            <a:r>
              <a:rPr lang="bg-BG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онференция 6-8 май 2011, Брюксел</a:t>
            </a:r>
            <a:r>
              <a:rPr lang="bg-BG" dirty="0">
                <a:solidFill>
                  <a:schemeClr val="tx2">
                    <a:lumMod val="60000"/>
                    <a:lumOff val="40000"/>
                  </a:schemeClr>
                </a:solidFill>
              </a:rPr>
              <a:t/>
            </a:r>
            <a:br>
              <a:rPr lang="bg-BG" dirty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endParaRPr lang="en-US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186" y="1781985"/>
            <a:ext cx="4760561" cy="352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8419" y="2905976"/>
            <a:ext cx="2342088" cy="12784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8419" y="1781985"/>
            <a:ext cx="1517840" cy="1096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78419" y="4184455"/>
            <a:ext cx="1669770" cy="11135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3424" y="1"/>
            <a:ext cx="790575" cy="720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4113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4530" y="164097"/>
            <a:ext cx="7794012" cy="103579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Scientix 2 Европейска конференция</a:t>
            </a:r>
            <a:br>
              <a:rPr lang="ru-RU" sz="3200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24- 26 Октомври 2014, Брюксел</a:t>
            </a:r>
            <a:endParaRPr lang="en-US" sz="3200" dirty="0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Контейнер за съдържание 3" descr="conference Scientix2.pn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1433232" y="1569225"/>
            <a:ext cx="6317128" cy="3505051"/>
          </a:xfrm>
        </p:spPr>
      </p:pic>
      <p:sp>
        <p:nvSpPr>
          <p:cNvPr id="6" name="Rectangle 5"/>
          <p:cNvSpPr/>
          <p:nvPr/>
        </p:nvSpPr>
        <p:spPr>
          <a:xfrm>
            <a:off x="2656725" y="1199893"/>
            <a:ext cx="45765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</a:rPr>
              <a:t>http://</a:t>
            </a:r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www.scientix.eu/web/guest/conference</a:t>
            </a:r>
            <a:endParaRPr lang="en-US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3424" y="1"/>
            <a:ext cx="790575" cy="720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485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380880"/>
            <a:ext cx="8667750" cy="76212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3rd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Scientix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Conference: 4-6 </a:t>
            </a:r>
            <a:r>
              <a:rPr lang="bg-BG" dirty="0" smtClean="0">
                <a:latin typeface="Times New Roman" pitchFamily="18" charset="0"/>
                <a:cs typeface="Times New Roman" pitchFamily="18" charset="0"/>
              </a:rPr>
              <a:t>Май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2018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bg-B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90642">
            <a:off x="3091196" y="3527147"/>
            <a:ext cx="1338695" cy="2294479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32265">
            <a:off x="4661677" y="3786973"/>
            <a:ext cx="1380283" cy="204613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1703" y="1485932"/>
            <a:ext cx="2959498" cy="221962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13484">
            <a:off x="276917" y="1750431"/>
            <a:ext cx="2883296" cy="216247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8606">
            <a:off x="5853475" y="1658881"/>
            <a:ext cx="3049088" cy="221962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3424" y="1"/>
            <a:ext cx="790575" cy="720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437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Shape 127"/>
          <p:cNvSpPr txBox="1"/>
          <p:nvPr/>
        </p:nvSpPr>
        <p:spPr>
          <a:xfrm>
            <a:off x="962512" y="757989"/>
            <a:ext cx="6930203" cy="58477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fr-BE" sz="3200" b="1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SCIENTIX - </a:t>
            </a:r>
            <a:r>
              <a:rPr lang="bg-BG" sz="3200" b="1" dirty="0" smtClean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линкове</a:t>
            </a:r>
            <a:endParaRPr lang="fr-BE" sz="3200" b="1" dirty="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28" name="Shape 128"/>
          <p:cNvCxnSpPr/>
          <p:nvPr/>
        </p:nvCxnSpPr>
        <p:spPr>
          <a:xfrm>
            <a:off x="962512" y="1436225"/>
            <a:ext cx="7363326" cy="0"/>
          </a:xfrm>
          <a:prstGeom prst="straightConnector1">
            <a:avLst/>
          </a:prstGeom>
          <a:noFill/>
          <a:ln w="28575" cap="flat" cmpd="sng">
            <a:solidFill>
              <a:srgbClr val="002776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29" name="Shape 129"/>
          <p:cNvSpPr/>
          <p:nvPr/>
        </p:nvSpPr>
        <p:spPr>
          <a:xfrm>
            <a:off x="962512" y="1877880"/>
            <a:ext cx="2394284" cy="613611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8AA5FF"/>
              </a:gs>
              <a:gs pos="35000">
                <a:srgbClr val="ADBDFF"/>
              </a:gs>
              <a:gs pos="100000">
                <a:srgbClr val="DEE5FF"/>
              </a:gs>
            </a:gsLst>
            <a:lin ang="16200000" scaled="0"/>
          </a:gradFill>
          <a:ln w="9525" cap="flat" cmpd="sng">
            <a:solidFill>
              <a:srgbClr val="0057D3"/>
            </a:solidFill>
            <a:prstDash val="solid"/>
            <a:round/>
            <a:headEnd type="none" w="med" len="med"/>
            <a:tailEnd type="none" w="med" len="med"/>
          </a:ln>
          <a:effectLst>
            <a:outerShdw blurRad="39999" dist="20000" dir="5400000" rotWithShape="0">
              <a:srgbClr val="000000">
                <a:alpha val="37647"/>
              </a:srgbClr>
            </a:outerShdw>
          </a:effectLst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fr-BE" sz="1800" dirty="0">
                <a:solidFill>
                  <a:srgbClr val="001A4F"/>
                </a:solidFill>
                <a:latin typeface="Calibri"/>
                <a:ea typeface="Calibri"/>
                <a:cs typeface="Calibri"/>
                <a:sym typeface="Calibri"/>
              </a:rPr>
              <a:t>PORTAL SCIENTIX</a:t>
            </a:r>
          </a:p>
        </p:txBody>
      </p:sp>
      <p:sp>
        <p:nvSpPr>
          <p:cNvPr id="130" name="Shape 130"/>
          <p:cNvSpPr/>
          <p:nvPr/>
        </p:nvSpPr>
        <p:spPr>
          <a:xfrm>
            <a:off x="3777902" y="1877880"/>
            <a:ext cx="2923658" cy="613611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8AA5FF"/>
              </a:gs>
              <a:gs pos="35000">
                <a:srgbClr val="ADBDFF"/>
              </a:gs>
              <a:gs pos="100000">
                <a:srgbClr val="DEE5FF"/>
              </a:gs>
            </a:gsLst>
            <a:lin ang="16200000" scaled="0"/>
          </a:gradFill>
          <a:ln w="9525" cap="flat" cmpd="sng">
            <a:solidFill>
              <a:srgbClr val="0057D3"/>
            </a:solidFill>
            <a:prstDash val="solid"/>
            <a:round/>
            <a:headEnd type="none" w="med" len="med"/>
            <a:tailEnd type="none" w="med" len="med"/>
          </a:ln>
          <a:effectLst>
            <a:outerShdw blurRad="39999" dist="20000" dir="5400000" rotWithShape="0">
              <a:srgbClr val="000000">
                <a:alpha val="37647"/>
              </a:srgbClr>
            </a:outerShdw>
          </a:effectLst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fr-BE" sz="2000">
                <a:solidFill>
                  <a:srgbClr val="333333"/>
                </a:solidFill>
                <a:latin typeface="Calibri"/>
                <a:ea typeface="Calibri"/>
                <a:cs typeface="Calibri"/>
                <a:sym typeface="Calibri"/>
              </a:rPr>
              <a:t>www.scientix.eu</a:t>
            </a:r>
          </a:p>
        </p:txBody>
      </p:sp>
      <p:sp>
        <p:nvSpPr>
          <p:cNvPr id="131" name="Shape 131"/>
          <p:cNvSpPr/>
          <p:nvPr/>
        </p:nvSpPr>
        <p:spPr>
          <a:xfrm>
            <a:off x="962509" y="2768218"/>
            <a:ext cx="2394284" cy="613611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8AA5FF"/>
              </a:gs>
              <a:gs pos="35000">
                <a:srgbClr val="ADBDFF"/>
              </a:gs>
              <a:gs pos="100000">
                <a:srgbClr val="DEE5FF"/>
              </a:gs>
            </a:gsLst>
            <a:lin ang="16200000" scaled="0"/>
          </a:gradFill>
          <a:ln w="9525" cap="flat" cmpd="sng">
            <a:solidFill>
              <a:srgbClr val="0057D3"/>
            </a:solidFill>
            <a:prstDash val="solid"/>
            <a:round/>
            <a:headEnd type="none" w="med" len="med"/>
            <a:tailEnd type="none" w="med" len="med"/>
          </a:ln>
          <a:effectLst>
            <a:outerShdw blurRad="39999" dist="20000" dir="5400000" rotWithShape="0">
              <a:srgbClr val="000000">
                <a:alpha val="37647"/>
              </a:srgbClr>
            </a:outerShdw>
          </a:effectLst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fr-BE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NEWSLETTERS</a:t>
            </a:r>
          </a:p>
        </p:txBody>
      </p:sp>
      <p:sp>
        <p:nvSpPr>
          <p:cNvPr id="132" name="Shape 132"/>
          <p:cNvSpPr/>
          <p:nvPr/>
        </p:nvSpPr>
        <p:spPr>
          <a:xfrm>
            <a:off x="3711537" y="2768218"/>
            <a:ext cx="4547937" cy="613611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8AA5FF"/>
              </a:gs>
              <a:gs pos="35000">
                <a:srgbClr val="ADBDFF"/>
              </a:gs>
              <a:gs pos="100000">
                <a:srgbClr val="DEE5FF"/>
              </a:gs>
            </a:gsLst>
            <a:lin ang="16200000" scaled="0"/>
          </a:gradFill>
          <a:ln w="9525" cap="flat" cmpd="sng">
            <a:solidFill>
              <a:srgbClr val="0057D3"/>
            </a:solidFill>
            <a:prstDash val="solid"/>
            <a:round/>
            <a:headEnd type="none" w="med" len="med"/>
            <a:tailEnd type="none" w="med" len="med"/>
          </a:ln>
          <a:effectLst>
            <a:outerShdw blurRad="39999" dist="20000" dir="5400000" rotWithShape="0">
              <a:srgbClr val="000000">
                <a:alpha val="37647"/>
              </a:srgbClr>
            </a:outerShdw>
          </a:effectLst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fr-BE" sz="2000">
                <a:solidFill>
                  <a:srgbClr val="333333"/>
                </a:solidFill>
                <a:latin typeface="Calibri"/>
                <a:ea typeface="Calibri"/>
                <a:cs typeface="Calibri"/>
                <a:sym typeface="Calibri"/>
              </a:rPr>
              <a:t>www.scientix.eu/web/guest/newsletter</a:t>
            </a:r>
          </a:p>
        </p:txBody>
      </p:sp>
      <p:sp>
        <p:nvSpPr>
          <p:cNvPr id="133" name="Shape 133"/>
          <p:cNvSpPr/>
          <p:nvPr/>
        </p:nvSpPr>
        <p:spPr>
          <a:xfrm>
            <a:off x="962512" y="3692468"/>
            <a:ext cx="2394284" cy="613611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8AA5FF"/>
              </a:gs>
              <a:gs pos="35000">
                <a:srgbClr val="ADBDFF"/>
              </a:gs>
              <a:gs pos="100000">
                <a:srgbClr val="DEE5FF"/>
              </a:gs>
            </a:gsLst>
            <a:lin ang="16200000" scaled="0"/>
          </a:gradFill>
          <a:ln w="9525" cap="flat" cmpd="sng">
            <a:solidFill>
              <a:srgbClr val="0057D3"/>
            </a:solidFill>
            <a:prstDash val="solid"/>
            <a:round/>
            <a:headEnd type="none" w="med" len="med"/>
            <a:tailEnd type="none" w="med" len="med"/>
          </a:ln>
          <a:effectLst>
            <a:outerShdw blurRad="39999" dist="20000" dir="5400000" rotWithShape="0">
              <a:srgbClr val="000000">
                <a:alpha val="37647"/>
              </a:srgbClr>
            </a:outerShdw>
          </a:effectLst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fr-BE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TWITTER</a:t>
            </a:r>
          </a:p>
        </p:txBody>
      </p:sp>
      <p:sp>
        <p:nvSpPr>
          <p:cNvPr id="134" name="Shape 134"/>
          <p:cNvSpPr/>
          <p:nvPr/>
        </p:nvSpPr>
        <p:spPr>
          <a:xfrm>
            <a:off x="3777900" y="3796240"/>
            <a:ext cx="2923660" cy="613611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8AA5FF"/>
              </a:gs>
              <a:gs pos="35000">
                <a:srgbClr val="ADBDFF"/>
              </a:gs>
              <a:gs pos="100000">
                <a:srgbClr val="DEE5FF"/>
              </a:gs>
            </a:gsLst>
            <a:lin ang="16200000" scaled="0"/>
          </a:gradFill>
          <a:ln w="9525" cap="flat" cmpd="sng">
            <a:solidFill>
              <a:srgbClr val="0057D3"/>
            </a:solidFill>
            <a:prstDash val="solid"/>
            <a:round/>
            <a:headEnd type="none" w="med" len="med"/>
            <a:tailEnd type="none" w="med" len="med"/>
          </a:ln>
          <a:effectLst>
            <a:outerShdw blurRad="39999" dist="20000" dir="5400000" rotWithShape="0">
              <a:srgbClr val="000000">
                <a:alpha val="37647"/>
              </a:srgbClr>
            </a:outerShdw>
          </a:effectLst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fr-BE" sz="2000">
                <a:solidFill>
                  <a:srgbClr val="333333"/>
                </a:solidFill>
                <a:latin typeface="Calibri"/>
                <a:ea typeface="Calibri"/>
                <a:cs typeface="Calibri"/>
                <a:sym typeface="Calibri"/>
              </a:rPr>
              <a:t>@scientix_eu</a:t>
            </a:r>
          </a:p>
        </p:txBody>
      </p:sp>
      <p:sp>
        <p:nvSpPr>
          <p:cNvPr id="135" name="Shape 135"/>
          <p:cNvSpPr/>
          <p:nvPr/>
        </p:nvSpPr>
        <p:spPr>
          <a:xfrm>
            <a:off x="962512" y="4597017"/>
            <a:ext cx="2394284" cy="613611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8AA5FF"/>
              </a:gs>
              <a:gs pos="35000">
                <a:srgbClr val="ADBDFF"/>
              </a:gs>
              <a:gs pos="100000">
                <a:srgbClr val="DEE5FF"/>
              </a:gs>
            </a:gsLst>
            <a:lin ang="16200000" scaled="0"/>
          </a:gradFill>
          <a:ln w="9525" cap="flat" cmpd="sng">
            <a:solidFill>
              <a:srgbClr val="0057D3"/>
            </a:solidFill>
            <a:prstDash val="solid"/>
            <a:round/>
            <a:headEnd type="none" w="med" len="med"/>
            <a:tailEnd type="none" w="med" len="med"/>
          </a:ln>
          <a:effectLst>
            <a:outerShdw blurRad="39999" dist="20000" dir="5400000" rotWithShape="0">
              <a:srgbClr val="000000">
                <a:alpha val="37647"/>
              </a:srgbClr>
            </a:outerShdw>
          </a:effectLst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fr-BE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FACEBOOK</a:t>
            </a:r>
          </a:p>
        </p:txBody>
      </p:sp>
      <p:sp>
        <p:nvSpPr>
          <p:cNvPr id="136" name="Shape 136"/>
          <p:cNvSpPr/>
          <p:nvPr/>
        </p:nvSpPr>
        <p:spPr>
          <a:xfrm>
            <a:off x="3711537" y="4597017"/>
            <a:ext cx="4547937" cy="613611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8AA5FF"/>
              </a:gs>
              <a:gs pos="35000">
                <a:srgbClr val="ADBDFF"/>
              </a:gs>
              <a:gs pos="100000">
                <a:srgbClr val="DEE5FF"/>
              </a:gs>
            </a:gsLst>
            <a:lin ang="16200000" scaled="0"/>
          </a:gradFill>
          <a:ln w="9525" cap="flat" cmpd="sng">
            <a:solidFill>
              <a:srgbClr val="0057D3"/>
            </a:solidFill>
            <a:prstDash val="solid"/>
            <a:round/>
            <a:headEnd type="none" w="med" len="med"/>
            <a:tailEnd type="none" w="med" len="med"/>
          </a:ln>
          <a:effectLst>
            <a:outerShdw blurRad="39999" dist="20000" dir="5400000" rotWithShape="0">
              <a:srgbClr val="000000">
                <a:alpha val="37647"/>
              </a:srgbClr>
            </a:outerShdw>
          </a:effectLst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fr-BE" sz="2000">
                <a:solidFill>
                  <a:srgbClr val="333333"/>
                </a:solidFill>
                <a:latin typeface="Calibri"/>
                <a:ea typeface="Calibri"/>
                <a:cs typeface="Calibri"/>
                <a:sym typeface="Calibri"/>
              </a:rPr>
              <a:t>groups/ScienceTeachersEurope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3424" y="1"/>
            <a:ext cx="790575" cy="720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0786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400" y="944304"/>
            <a:ext cx="6010275" cy="445112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909411" y="410260"/>
            <a:ext cx="4691539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Future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Classroom Lab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Rounded Rectangle 3"/>
          <p:cNvSpPr/>
          <p:nvPr/>
        </p:nvSpPr>
        <p:spPr>
          <a:xfrm>
            <a:off x="361950" y="914401"/>
            <a:ext cx="2228850" cy="43243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Шест различни зони в класната стая на бъдещето - Future Classroom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Lab</a:t>
            </a: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bg-BG" sz="2400" u="sng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</a:t>
            </a:r>
            <a:r>
              <a:rPr lang="bg-BG" sz="2400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://fcl.eun.org/learning-zones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3424" y="1"/>
            <a:ext cx="790575" cy="720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4067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440" y="380880"/>
            <a:ext cx="7724464" cy="868371"/>
          </a:xfrm>
        </p:spPr>
        <p:txBody>
          <a:bodyPr/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Future Classroom Lab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708338" y="1300766"/>
            <a:ext cx="8064187" cy="5252434"/>
          </a:xfrm>
        </p:spPr>
        <p:txBody>
          <a:bodyPr/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FCL workshop: Interactive technologies for the future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classroom – 9.04.2018 </a:t>
            </a:r>
            <a:r>
              <a:rPr lang="bg-BG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г.</a:t>
            </a: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https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://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bit.ly/2HDVmU1</a:t>
            </a:r>
            <a:endParaRPr lang="bg-BG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bg-BG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Scientix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webinar: It’s a game changer! How to motivate and engage students with game-based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learning</a:t>
            </a:r>
            <a:r>
              <a:rPr lang="bg-BG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13.04.2018 г.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https://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bit.ly/2GX5JFc</a:t>
            </a:r>
            <a:endParaRPr lang="bg-BG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 smtClean="0"/>
          </a:p>
          <a:p>
            <a:endParaRPr lang="en-US" dirty="0"/>
          </a:p>
          <a:p>
            <a:endParaRPr lang="bg-BG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3424" y="1"/>
            <a:ext cx="790575" cy="720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17819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492623" y="334868"/>
            <a:ext cx="5715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STEM Alliance</a:t>
            </a:r>
          </a:p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http://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www.stemalliance.eu/campaigns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45701" y="1753314"/>
            <a:ext cx="267372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Проектът STEM Alliance ( 2015 ) е продължение на inGenious проекта (2011-2014) и обединява образованието в областта на STEM (наука, технологии, инженерство и математика) и индустрията, министерствата на образованието. </a:t>
            </a:r>
            <a:endParaRPr lang="bg-BG" dirty="0"/>
          </a:p>
        </p:txBody>
      </p:sp>
      <p:sp>
        <p:nvSpPr>
          <p:cNvPr id="5" name="Rounded Rectangle 4"/>
          <p:cNvSpPr/>
          <p:nvPr/>
        </p:nvSpPr>
        <p:spPr>
          <a:xfrm>
            <a:off x="4095748" y="1849282"/>
            <a:ext cx="3714749" cy="4476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g-BG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Кампании на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STEM Alliance:</a:t>
            </a:r>
            <a:endParaRPr lang="bg-BG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Down Arrow 5"/>
          <p:cNvSpPr/>
          <p:nvPr/>
        </p:nvSpPr>
        <p:spPr>
          <a:xfrm>
            <a:off x="5834060" y="2351666"/>
            <a:ext cx="238124" cy="23812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sp>
        <p:nvSpPr>
          <p:cNvPr id="7" name="Rounded Rectangle 6"/>
          <p:cNvSpPr/>
          <p:nvPr/>
        </p:nvSpPr>
        <p:spPr>
          <a:xfrm>
            <a:off x="3144651" y="2650465"/>
            <a:ext cx="1762125" cy="4762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g-BG" b="1" dirty="0"/>
              <a:t>STEM Discovery Week</a:t>
            </a:r>
            <a:endParaRPr lang="bg-BG" dirty="0"/>
          </a:p>
        </p:txBody>
      </p:sp>
      <p:sp>
        <p:nvSpPr>
          <p:cNvPr id="8" name="Rounded Rectangle 7"/>
          <p:cNvSpPr/>
          <p:nvPr/>
        </p:nvSpPr>
        <p:spPr>
          <a:xfrm>
            <a:off x="5080603" y="2589791"/>
            <a:ext cx="1662115" cy="56382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STEM Ahead</a:t>
            </a:r>
            <a:endParaRPr lang="bg-BG" dirty="0"/>
          </a:p>
        </p:txBody>
      </p:sp>
      <p:sp>
        <p:nvSpPr>
          <p:cNvPr id="9" name="Rounded Rectangle 8"/>
          <p:cNvSpPr/>
          <p:nvPr/>
        </p:nvSpPr>
        <p:spPr>
          <a:xfrm>
            <a:off x="5205828" y="3338648"/>
            <a:ext cx="1695449" cy="46556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bg-BG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Инициативи: </a:t>
            </a:r>
          </a:p>
        </p:txBody>
      </p:sp>
      <p:sp>
        <p:nvSpPr>
          <p:cNvPr id="10" name="Down Arrow 9"/>
          <p:cNvSpPr/>
          <p:nvPr/>
        </p:nvSpPr>
        <p:spPr>
          <a:xfrm>
            <a:off x="5834060" y="3898717"/>
            <a:ext cx="333375" cy="16192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sp>
        <p:nvSpPr>
          <p:cNvPr id="11" name="Rounded Rectangle 10"/>
          <p:cNvSpPr/>
          <p:nvPr/>
        </p:nvSpPr>
        <p:spPr>
          <a:xfrm>
            <a:off x="3506601" y="4060642"/>
            <a:ext cx="2405060" cy="47625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STEM Professionals Go Back To School</a:t>
            </a:r>
            <a:endParaRPr lang="bg-BG" dirty="0"/>
          </a:p>
        </p:txBody>
      </p:sp>
      <p:sp>
        <p:nvSpPr>
          <p:cNvPr id="12" name="Rounded Rectangle 11"/>
          <p:cNvSpPr/>
          <p:nvPr/>
        </p:nvSpPr>
        <p:spPr>
          <a:xfrm>
            <a:off x="6000747" y="4113609"/>
            <a:ext cx="2314575" cy="4500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g-BG" dirty="0"/>
              <a:t>Тeacher Discovery Placement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6901277" y="2602840"/>
            <a:ext cx="1671641" cy="55077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Diversity in STEM</a:t>
            </a:r>
            <a:endParaRPr lang="bg-BG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3424" y="1"/>
            <a:ext cx="790575" cy="720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197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lum/>
            <a:alphaModFix/>
          </a:blip>
          <a:srcRect/>
          <a:stretch>
            <a:fillRect/>
          </a:stretch>
        </p:blipFill>
        <p:spPr>
          <a:xfrm>
            <a:off x="735" y="539640"/>
            <a:ext cx="9144000" cy="479916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Freeform 2"/>
          <p:cNvSpPr/>
          <p:nvPr/>
        </p:nvSpPr>
        <p:spPr>
          <a:xfrm>
            <a:off x="4680000" y="55440"/>
            <a:ext cx="4500360" cy="7002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5000" rIns="90000" bIns="45000" anchor="t" anchorCtr="0" compatLnSpc="1"/>
          <a:lstStyle/>
          <a:p>
            <a:pPr>
              <a:spcBef>
                <a:spcPts val="448"/>
              </a:spcBef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fr-BE" sz="4000" b="1" dirty="0">
                <a:solidFill>
                  <a:srgbClr val="0177C1"/>
                </a:solidFill>
                <a:latin typeface="Arial" pitchFamily="18"/>
                <a:ea typeface="ヒラギノ角ゴ ProN W3" pitchFamily="2"/>
                <a:cs typeface="ヒラギノ角ゴ ProN W3" pitchFamily="2"/>
              </a:rPr>
              <a:t>http://scientix.eu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3424" y="1"/>
            <a:ext cx="790575" cy="720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7490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328739" y="827118"/>
            <a:ext cx="706755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STEM4YOU Competition, STEM Discovery Week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от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22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29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април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2016</a:t>
            </a:r>
            <a:endParaRPr lang="bg-BG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265" y="1947860"/>
            <a:ext cx="5767586" cy="3242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6629400" y="2637304"/>
            <a:ext cx="1952625" cy="2362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bg-BG" b="1" i="1" dirty="0"/>
              <a:t>Победител – Калина Ненова от </a:t>
            </a:r>
            <a:r>
              <a:rPr lang="bg-BG" b="1" i="1" dirty="0" smtClean="0"/>
              <a:t>НПГ </a:t>
            </a:r>
            <a:r>
              <a:rPr lang="bg-BG" b="1" i="1" dirty="0"/>
              <a:t>по КТС гр. Правец, България</a:t>
            </a:r>
            <a:endParaRPr lang="bg-BG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3424" y="1"/>
            <a:ext cx="790575" cy="720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7633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58457" y="443180"/>
            <a:ext cx="5423023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STEM Discovery Week 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2017</a:t>
            </a:r>
            <a:r>
              <a:rPr lang="bg-BG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</a:p>
          <a:p>
            <a:pPr algn="ctr"/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bg-BG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победители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800" y="1520398"/>
            <a:ext cx="7497676" cy="421972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3424" y="1"/>
            <a:ext cx="790575" cy="720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6198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авоъгълник 1"/>
          <p:cNvSpPr/>
          <p:nvPr/>
        </p:nvSpPr>
        <p:spPr>
          <a:xfrm>
            <a:off x="2656164" y="420452"/>
            <a:ext cx="440543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STEM Discovery Week 2018</a:t>
            </a:r>
            <a:endParaRPr lang="bg-BG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Картина 2" descr="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71584" y="1021976"/>
            <a:ext cx="7665750" cy="4631391"/>
          </a:xfrm>
          <a:prstGeom prst="rect">
            <a:avLst/>
          </a:prstGeom>
        </p:spPr>
      </p:pic>
      <p:sp>
        <p:nvSpPr>
          <p:cNvPr id="4" name="Закръглен правоъгълник 3"/>
          <p:cNvSpPr/>
          <p:nvPr/>
        </p:nvSpPr>
        <p:spPr>
          <a:xfrm>
            <a:off x="2285999" y="5360894"/>
            <a:ext cx="5522259" cy="29583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https://uktc-bg.com/stem-discovery-week/</a:t>
            </a:r>
            <a:endParaRPr lang="bg-BG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3424" y="1"/>
            <a:ext cx="790575" cy="72050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806824" y="519953"/>
            <a:ext cx="7646336" cy="887506"/>
          </a:xfrm>
        </p:spPr>
        <p:txBody>
          <a:bodyPr/>
          <a:lstStyle/>
          <a:p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COMPASS PROJECT </a:t>
            </a:r>
            <a:r>
              <a:rPr lang="bg-BG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1800" dirty="0" smtClean="0">
                <a:latin typeface="Times New Roman" pitchFamily="18" charset="0"/>
                <a:cs typeface="Times New Roman" pitchFamily="18" charset="0"/>
                <a:hlinkClick r:id="rId2"/>
              </a:rPr>
              <a:t>http://www.scientix.eu/web/guest/projects/project-detail?articleId=660622</a:t>
            </a:r>
            <a:r>
              <a:rPr lang="bg-BG" sz="1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bg-BG" sz="1800" dirty="0" smtClean="0">
                <a:latin typeface="Times New Roman" pitchFamily="18" charset="0"/>
                <a:cs typeface="Times New Roman" pitchFamily="18" charset="0"/>
              </a:rPr>
            </a:br>
            <a:endParaRPr lang="bg-BG" sz="1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5792" y="1422027"/>
            <a:ext cx="8004077" cy="42178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3424" y="1"/>
            <a:ext cx="790575" cy="720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65493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920966" y="548759"/>
            <a:ext cx="293817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hlinkClick r:id="rId2"/>
              </a:rPr>
              <a:t>STEM Discovery </a:t>
            </a:r>
            <a:r>
              <a:rPr lang="en-US" b="1" dirty="0" smtClean="0">
                <a:hlinkClick r:id="rId2"/>
              </a:rPr>
              <a:t>WEEK</a:t>
            </a:r>
            <a:r>
              <a:rPr lang="en-US" b="1" dirty="0" smtClean="0"/>
              <a:t> 2018</a:t>
            </a:r>
          </a:p>
          <a:p>
            <a:r>
              <a:rPr lang="en-US" dirty="0"/>
              <a:t>Compass project competition</a:t>
            </a:r>
            <a:endParaRPr lang="en-US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7950" y="1404937"/>
            <a:ext cx="2190750" cy="164306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7129" y="3338511"/>
            <a:ext cx="2298700" cy="17240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52" y="1545825"/>
            <a:ext cx="6308777" cy="325953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3424" y="1"/>
            <a:ext cx="790575" cy="720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4167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авоъгълник 1"/>
          <p:cNvSpPr/>
          <p:nvPr/>
        </p:nvSpPr>
        <p:spPr>
          <a:xfrm>
            <a:off x="3122019" y="590781"/>
            <a:ext cx="28999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STEM Discovery Week 2018</a:t>
            </a:r>
            <a:endParaRPr lang="bg-BG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Картина 2" descr="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7765" y="1080975"/>
            <a:ext cx="4408982" cy="2727690"/>
          </a:xfrm>
          <a:prstGeom prst="rect">
            <a:avLst/>
          </a:prstGeom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76747" y="1080975"/>
            <a:ext cx="4550219" cy="2313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00982" y="3279915"/>
            <a:ext cx="4571268" cy="2429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3424" y="1"/>
            <a:ext cx="790575" cy="72050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2154" y="371475"/>
            <a:ext cx="7798631" cy="980672"/>
          </a:xfrm>
        </p:spPr>
        <p:txBody>
          <a:bodyPr/>
          <a:lstStyle/>
          <a:p>
            <a:r>
              <a:rPr lang="bg-BG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bg-BG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STEM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Discovery Week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2018 – </a:t>
            </a:r>
            <a:r>
              <a:rPr lang="bg-BG" dirty="0" smtClean="0">
                <a:latin typeface="Times New Roman" pitchFamily="18" charset="0"/>
                <a:cs typeface="Times New Roman" pitchFamily="18" charset="0"/>
              </a:rPr>
              <a:t>победители  </a:t>
            </a:r>
            <a:r>
              <a:rPr lang="bg-BG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bg-BG" dirty="0">
                <a:latin typeface="Times New Roman" pitchFamily="18" charset="0"/>
                <a:cs typeface="Times New Roman" pitchFamily="18" charset="0"/>
              </a:rPr>
            </a:br>
            <a:endParaRPr lang="bg-BG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0550" y="1485900"/>
            <a:ext cx="5689600" cy="4267200"/>
          </a:xfrm>
        </p:spPr>
      </p:pic>
      <p:sp>
        <p:nvSpPr>
          <p:cNvPr id="5" name="Rectangle 4"/>
          <p:cNvSpPr/>
          <p:nvPr/>
        </p:nvSpPr>
        <p:spPr>
          <a:xfrm>
            <a:off x="180975" y="2010460"/>
            <a:ext cx="145732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23rd Science Projects Workshop in the Future Classroom Lab </a:t>
            </a:r>
            <a:endParaRPr lang="bg-BG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3424" y="1"/>
            <a:ext cx="790575" cy="720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669473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2154" y="371475"/>
            <a:ext cx="7798631" cy="980672"/>
          </a:xfrm>
        </p:spPr>
        <p:txBody>
          <a:bodyPr/>
          <a:lstStyle/>
          <a:p>
            <a:r>
              <a:rPr lang="bg-BG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bg-BG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STEM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Discovery Week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2018 – </a:t>
            </a:r>
            <a:r>
              <a:rPr lang="bg-BG" dirty="0" smtClean="0">
                <a:latin typeface="Times New Roman" pitchFamily="18" charset="0"/>
                <a:cs typeface="Times New Roman" pitchFamily="18" charset="0"/>
              </a:rPr>
              <a:t>победители </a:t>
            </a:r>
            <a:r>
              <a:rPr lang="bg-BG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bg-BG" dirty="0">
                <a:latin typeface="Times New Roman" pitchFamily="18" charset="0"/>
                <a:cs typeface="Times New Roman" pitchFamily="18" charset="0"/>
              </a:rPr>
            </a:br>
            <a:endParaRPr lang="bg-BG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0" y="1504950"/>
            <a:ext cx="5689600" cy="4267200"/>
          </a:xfrm>
        </p:spPr>
      </p:pic>
      <p:sp>
        <p:nvSpPr>
          <p:cNvPr id="5" name="Rectangle 4"/>
          <p:cNvSpPr/>
          <p:nvPr/>
        </p:nvSpPr>
        <p:spPr>
          <a:xfrm>
            <a:off x="390526" y="1972360"/>
            <a:ext cx="139065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23rd Science Projects Workshop in the Future Classroom Lab </a:t>
            </a:r>
            <a:endParaRPr lang="bg-BG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3424" y="1"/>
            <a:ext cx="790575" cy="720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16172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2154" y="371475"/>
            <a:ext cx="7798631" cy="980672"/>
          </a:xfrm>
        </p:spPr>
        <p:txBody>
          <a:bodyPr/>
          <a:lstStyle/>
          <a:p>
            <a:r>
              <a:rPr lang="bg-BG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bg-BG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STEM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Discovery Week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2018 – </a:t>
            </a:r>
            <a:r>
              <a:rPr lang="bg-BG" dirty="0" smtClean="0">
                <a:latin typeface="Times New Roman" pitchFamily="18" charset="0"/>
                <a:cs typeface="Times New Roman" pitchFamily="18" charset="0"/>
              </a:rPr>
              <a:t>победители </a:t>
            </a:r>
            <a:r>
              <a:rPr lang="bg-BG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bg-BG" dirty="0">
                <a:latin typeface="Times New Roman" pitchFamily="18" charset="0"/>
                <a:cs typeface="Times New Roman" pitchFamily="18" charset="0"/>
              </a:rPr>
            </a:br>
            <a:endParaRPr lang="bg-BG" dirty="0"/>
          </a:p>
        </p:txBody>
      </p:sp>
      <p:sp>
        <p:nvSpPr>
          <p:cNvPr id="5" name="Rectangle 4"/>
          <p:cNvSpPr/>
          <p:nvPr/>
        </p:nvSpPr>
        <p:spPr>
          <a:xfrm>
            <a:off x="342900" y="2210485"/>
            <a:ext cx="14478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23rd Science Projects Workshop in the Future Classroom Lab </a:t>
            </a:r>
            <a:endParaRPr lang="bg-BG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050" y="1447800"/>
            <a:ext cx="5689600" cy="4267200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3424" y="1"/>
            <a:ext cx="790575" cy="720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425078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2154" y="371475"/>
            <a:ext cx="7798631" cy="980672"/>
          </a:xfrm>
        </p:spPr>
        <p:txBody>
          <a:bodyPr/>
          <a:lstStyle/>
          <a:p>
            <a:r>
              <a:rPr lang="bg-BG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bg-BG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STEM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Discovery Week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2018 – </a:t>
            </a:r>
            <a:r>
              <a:rPr lang="bg-BG" dirty="0" smtClean="0">
                <a:latin typeface="Times New Roman" pitchFamily="18" charset="0"/>
                <a:cs typeface="Times New Roman" pitchFamily="18" charset="0"/>
              </a:rPr>
              <a:t>победители </a:t>
            </a:r>
            <a:r>
              <a:rPr lang="bg-BG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bg-BG" dirty="0">
                <a:latin typeface="Times New Roman" pitchFamily="18" charset="0"/>
                <a:cs typeface="Times New Roman" pitchFamily="18" charset="0"/>
              </a:rPr>
            </a:br>
            <a:endParaRPr lang="bg-BG" dirty="0"/>
          </a:p>
        </p:txBody>
      </p:sp>
      <p:sp>
        <p:nvSpPr>
          <p:cNvPr id="5" name="Rectangle 4"/>
          <p:cNvSpPr/>
          <p:nvPr/>
        </p:nvSpPr>
        <p:spPr>
          <a:xfrm>
            <a:off x="409575" y="1943785"/>
            <a:ext cx="141922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23rd Science Projects Workshop in the Future Classroom Lab </a:t>
            </a:r>
            <a:endParaRPr lang="bg-BG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2500" y="1495425"/>
            <a:ext cx="5689600" cy="4267200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3424" y="1"/>
            <a:ext cx="790575" cy="720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42507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371599" y="1443038"/>
            <a:ext cx="6557963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>
                <a:solidFill>
                  <a:schemeClr val="accent1"/>
                </a:solidFill>
                <a:latin typeface="Times New Roman" pitchFamily="18"/>
                <a:ea typeface="ヒラギノ角ゴ ProN W3" pitchFamily="2"/>
                <a:cs typeface="ヒラギノ角ゴ ProN W3" pitchFamily="2"/>
              </a:rPr>
              <a:t>Вдъхновяване на учениците да изучават STEM чрез ресурсите на проекта SCIENTIX и кампаниите на проекта STEM ALLIANCE</a:t>
            </a:r>
            <a:endParaRPr lang="bg-BG" sz="3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3424" y="1"/>
            <a:ext cx="790575" cy="720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9019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778098"/>
          </a:xfrm>
        </p:spPr>
        <p:txBody>
          <a:bodyPr>
            <a:normAutofit/>
          </a:bodyPr>
          <a:lstStyle/>
          <a:p>
            <a:pPr algn="ctr"/>
            <a:endParaRPr lang="bg-BG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745" y="1611358"/>
            <a:ext cx="6413480" cy="3770267"/>
          </a:xfrm>
        </p:spPr>
      </p:pic>
      <p:sp>
        <p:nvSpPr>
          <p:cNvPr id="3" name="Rounded Rectangle 2"/>
          <p:cNvSpPr/>
          <p:nvPr/>
        </p:nvSpPr>
        <p:spPr>
          <a:xfrm>
            <a:off x="1275009" y="334850"/>
            <a:ext cx="6774287" cy="63106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g-BG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Етапи на изследователския цикъл</a:t>
            </a:r>
            <a:endParaRPr lang="bg-BG" sz="2400" b="1" dirty="0"/>
          </a:p>
        </p:txBody>
      </p:sp>
      <p:sp>
        <p:nvSpPr>
          <p:cNvPr id="5" name="Rounded Rectangle 4"/>
          <p:cNvSpPr/>
          <p:nvPr/>
        </p:nvSpPr>
        <p:spPr>
          <a:xfrm>
            <a:off x="6229350" y="1114426"/>
            <a:ext cx="2686051" cy="42862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bg-BG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Next-Lab </a:t>
            </a:r>
            <a:r>
              <a:rPr lang="bg-BG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проекта </a:t>
            </a:r>
            <a:r>
              <a:rPr lang="bg-BG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латформите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отворено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авторизиране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Graasp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и 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споделяне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Golabz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bg-BG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подобрени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 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нови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функции</a:t>
            </a:r>
            <a:r>
              <a:rPr lang="bg-BG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добавянето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нови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инструменти</a:t>
            </a:r>
            <a:r>
              <a:rPr lang="en-US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учениците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bg-BG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3424" y="1"/>
            <a:ext cx="790575" cy="720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171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613346" y="340578"/>
            <a:ext cx="347915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KAHOOT!: </a:t>
            </a:r>
            <a:r>
              <a:rPr lang="en-US" dirty="0">
                <a:hlinkClick r:id="rId2"/>
              </a:rPr>
              <a:t>https://</a:t>
            </a:r>
            <a:r>
              <a:rPr lang="en-US" dirty="0" smtClean="0">
                <a:hlinkClick r:id="rId2"/>
              </a:rPr>
              <a:t>create.kahoot.it/</a:t>
            </a:r>
            <a:endParaRPr lang="bg-BG" dirty="0" smtClean="0"/>
          </a:p>
          <a:p>
            <a:endParaRPr lang="bg-BG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684" y="1104899"/>
            <a:ext cx="3049866" cy="15716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599" y="986908"/>
            <a:ext cx="4669949" cy="227054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732" y="3292953"/>
            <a:ext cx="4273228" cy="2277386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4857750" y="3831481"/>
            <a:ext cx="371475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EUN </a:t>
            </a:r>
            <a:r>
              <a:rPr lang="en-US" dirty="0"/>
              <a:t>and </a:t>
            </a:r>
            <a:r>
              <a:rPr lang="en-US" dirty="0" err="1"/>
              <a:t>Scientix</a:t>
            </a:r>
            <a:r>
              <a:rPr lang="en-US" dirty="0"/>
              <a:t>: </a:t>
            </a:r>
            <a:r>
              <a:rPr lang="en-US" dirty="0">
                <a:hlinkClick r:id="rId6"/>
              </a:rPr>
              <a:t>https://play.kahoot.it/#/?</a:t>
            </a:r>
            <a:r>
              <a:rPr lang="en-US" dirty="0" smtClean="0">
                <a:hlinkClick r:id="rId6"/>
              </a:rPr>
              <a:t>quizId=ddd2e6e3-e25b-4699-8d17-cc24138249f1</a:t>
            </a:r>
            <a:endParaRPr lang="bg-BG" dirty="0" smtClean="0"/>
          </a:p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3424" y="1"/>
            <a:ext cx="790575" cy="720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477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71500" y="1638717"/>
            <a:ext cx="8199013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dirty="0" smtClean="0"/>
              <a:t>Navigation </a:t>
            </a:r>
            <a:r>
              <a:rPr lang="en-US" dirty="0"/>
              <a:t>through the Ages </a:t>
            </a:r>
          </a:p>
          <a:p>
            <a:r>
              <a:rPr lang="en-US" dirty="0" err="1"/>
              <a:t>Constelation</a:t>
            </a:r>
            <a:r>
              <a:rPr lang="en-US" dirty="0"/>
              <a:t>: </a:t>
            </a:r>
            <a:r>
              <a:rPr lang="en-US" dirty="0">
                <a:hlinkClick r:id="rId2"/>
              </a:rPr>
              <a:t>https://</a:t>
            </a:r>
            <a:r>
              <a:rPr lang="en-US" dirty="0" smtClean="0">
                <a:hlinkClick r:id="rId2"/>
              </a:rPr>
              <a:t>v.gd/luONVJ</a:t>
            </a:r>
            <a:endParaRPr lang="bg-BG" dirty="0" smtClean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dirty="0" smtClean="0"/>
              <a:t>Teaching </a:t>
            </a:r>
            <a:r>
              <a:rPr lang="en-US" dirty="0"/>
              <a:t>with Space and Astronomy in your Classroom</a:t>
            </a:r>
          </a:p>
          <a:p>
            <a:r>
              <a:rPr lang="en-US" dirty="0"/>
              <a:t>Comparing the sizes of Solar System's astronomical objects: </a:t>
            </a:r>
            <a:r>
              <a:rPr lang="en-US" dirty="0">
                <a:hlinkClick r:id="rId3"/>
              </a:rPr>
              <a:t>https://</a:t>
            </a:r>
            <a:r>
              <a:rPr lang="en-US" dirty="0" smtClean="0">
                <a:hlinkClick r:id="rId3"/>
              </a:rPr>
              <a:t>v.gd/eexK2v</a:t>
            </a:r>
            <a:endParaRPr lang="bg-BG" dirty="0" smtClean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dirty="0" smtClean="0"/>
              <a:t>Our </a:t>
            </a:r>
            <a:r>
              <a:rPr lang="en-US" dirty="0"/>
              <a:t>Wonderful Universe</a:t>
            </a:r>
          </a:p>
          <a:p>
            <a:r>
              <a:rPr lang="en-US" dirty="0"/>
              <a:t>VISUAL MOVEMENT AND PHASES OF THE MOON: </a:t>
            </a:r>
            <a:r>
              <a:rPr lang="en-US" dirty="0">
                <a:hlinkClick r:id="rId4"/>
              </a:rPr>
              <a:t>http://</a:t>
            </a:r>
            <a:r>
              <a:rPr lang="en-US" dirty="0" smtClean="0">
                <a:hlinkClick r:id="rId4"/>
              </a:rPr>
              <a:t>bit.ly/2zCPlCJ</a:t>
            </a:r>
            <a:endParaRPr lang="bg-BG" dirty="0" smtClean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dirty="0" smtClean="0"/>
              <a:t>Our </a:t>
            </a:r>
            <a:r>
              <a:rPr lang="en-US" dirty="0"/>
              <a:t>Fragile Planet </a:t>
            </a:r>
          </a:p>
          <a:p>
            <a:r>
              <a:rPr lang="en-US" dirty="0"/>
              <a:t>Climate change and its consequences: </a:t>
            </a:r>
            <a:r>
              <a:rPr lang="en-US" dirty="0">
                <a:hlinkClick r:id="rId5"/>
              </a:rPr>
              <a:t>http://</a:t>
            </a:r>
            <a:r>
              <a:rPr lang="en-US" dirty="0" smtClean="0">
                <a:hlinkClick r:id="rId5"/>
              </a:rPr>
              <a:t>bit.ly/2hrk3qG</a:t>
            </a:r>
            <a:endParaRPr lang="en-US" dirty="0" smtClean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dirty="0" err="1" smtClean="0"/>
              <a:t>Mentep</a:t>
            </a:r>
            <a:r>
              <a:rPr lang="en-US" dirty="0" smtClean="0"/>
              <a:t> </a:t>
            </a:r>
            <a:r>
              <a:rPr lang="en-US" dirty="0"/>
              <a:t>(</a:t>
            </a:r>
            <a:r>
              <a:rPr lang="en-US" dirty="0" err="1"/>
              <a:t>MENtoring</a:t>
            </a:r>
            <a:r>
              <a:rPr lang="en-US" dirty="0"/>
              <a:t> Technology-Enhanced Pedagogy) </a:t>
            </a:r>
            <a:endParaRPr lang="en-US" dirty="0" smtClean="0"/>
          </a:p>
          <a:p>
            <a:r>
              <a:rPr lang="en-US" dirty="0">
                <a:hlinkClick r:id="rId6"/>
              </a:rPr>
              <a:t>http://</a:t>
            </a:r>
            <a:r>
              <a:rPr lang="en-US" dirty="0" smtClean="0">
                <a:hlinkClick r:id="rId6"/>
              </a:rPr>
              <a:t>mentep.eun.org/about</a:t>
            </a:r>
            <a:endParaRPr lang="en-US" dirty="0" smtClean="0"/>
          </a:p>
          <a:p>
            <a:r>
              <a:rPr lang="en-US" dirty="0">
                <a:hlinkClick r:id="rId7"/>
              </a:rPr>
              <a:t>http://mentep-sat-runner.eun.org</a:t>
            </a:r>
            <a:r>
              <a:rPr lang="en-US" dirty="0" smtClean="0">
                <a:hlinkClick r:id="rId7"/>
              </a:rPr>
              <a:t>/</a:t>
            </a:r>
            <a:endParaRPr lang="en-US" dirty="0" smtClean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Inquiry-Based Teaching in Life Sciences </a:t>
            </a:r>
          </a:p>
          <a:p>
            <a:r>
              <a:rPr lang="en-US" dirty="0">
                <a:hlinkClick r:id="rId8"/>
              </a:rPr>
              <a:t>https://</a:t>
            </a:r>
            <a:r>
              <a:rPr lang="en-US" dirty="0" smtClean="0">
                <a:hlinkClick r:id="rId8"/>
              </a:rPr>
              <a:t>bit.ly/2qwLVxf</a:t>
            </a:r>
            <a:endParaRPr lang="bg-BG" dirty="0" smtClean="0"/>
          </a:p>
          <a:p>
            <a:pPr marL="285750" indent="-285750">
              <a:buFont typeface="Wingdings" panose="05000000000000000000" pitchFamily="2" charset="2"/>
              <a:buChar char="v"/>
            </a:pPr>
            <a:endParaRPr lang="en-US" dirty="0" smtClean="0"/>
          </a:p>
          <a:p>
            <a:pPr marL="285750" indent="-285750">
              <a:buFont typeface="Wingdings" panose="05000000000000000000" pitchFamily="2" charset="2"/>
              <a:buChar char="v"/>
            </a:pPr>
            <a:endParaRPr lang="en-US" dirty="0"/>
          </a:p>
          <a:p>
            <a:endParaRPr lang="bg-BG" dirty="0" smtClean="0"/>
          </a:p>
          <a:p>
            <a:endParaRPr lang="en-US" dirty="0"/>
          </a:p>
        </p:txBody>
      </p:sp>
      <p:sp>
        <p:nvSpPr>
          <p:cNvPr id="3" name="Rounded Rectangle 2"/>
          <p:cNvSpPr/>
          <p:nvPr/>
        </p:nvSpPr>
        <p:spPr>
          <a:xfrm>
            <a:off x="571500" y="476249"/>
            <a:ext cx="7934325" cy="9239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EUN 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courses: http://www.europeanschoolnetacademy.eu/</a:t>
            </a:r>
          </a:p>
          <a:p>
            <a:pPr algn="ctr"/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2016-2017</a:t>
            </a:r>
            <a:endParaRPr lang="bg-BG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3424" y="1"/>
            <a:ext cx="790575" cy="720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20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33450" y="2914650"/>
            <a:ext cx="532447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hlinkClick r:id="rId2"/>
              </a:rPr>
              <a:t>The Networked Teacher – Teaching in the 21st Century</a:t>
            </a:r>
            <a:endParaRPr lang="en-US" b="1" dirty="0"/>
          </a:p>
          <a:p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933450" y="2085975"/>
            <a:ext cx="75057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err="1">
                <a:hlinkClick r:id="rId3"/>
              </a:rPr>
              <a:t>Europeana</a:t>
            </a:r>
            <a:r>
              <a:rPr lang="en-US" b="1" dirty="0">
                <a:hlinkClick r:id="rId3"/>
              </a:rPr>
              <a:t> in your classroom: building 21st-century competences with digital cultural heritage</a:t>
            </a:r>
            <a:endParaRPr lang="en-US" b="1" dirty="0"/>
          </a:p>
        </p:txBody>
      </p:sp>
      <p:sp>
        <p:nvSpPr>
          <p:cNvPr id="9" name="Rounded Rectangle 8"/>
          <p:cNvSpPr/>
          <p:nvPr/>
        </p:nvSpPr>
        <p:spPr>
          <a:xfrm>
            <a:off x="571500" y="476249"/>
            <a:ext cx="7934325" cy="133350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EUN 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courses: 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https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://www.europeanschoolnetacademy.eu/web/guest/courses</a:t>
            </a:r>
          </a:p>
          <a:p>
            <a:pPr algn="ctr"/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</a:t>
            </a:r>
            <a:r>
              <a:rPr lang="bg-BG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-201</a:t>
            </a:r>
            <a:r>
              <a:rPr lang="bg-BG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  <a:p>
            <a:pPr algn="ctr"/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031706" y="3560981"/>
            <a:ext cx="43534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hlinkClick r:id="rId4"/>
              </a:rPr>
              <a:t>“Yes I can” – Empowering Student Learning</a:t>
            </a:r>
            <a:r>
              <a:rPr lang="en-US" b="1" dirty="0"/>
              <a:t>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3424" y="1"/>
            <a:ext cx="790575" cy="720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1438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776" y="1247955"/>
            <a:ext cx="7168406" cy="445903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472497" y="276910"/>
            <a:ext cx="607695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hlinkClick r:id="rId3"/>
              </a:rPr>
              <a:t>STEM Is Everywhere</a:t>
            </a:r>
            <a:r>
              <a:rPr lang="en-US" b="1" dirty="0" smtClean="0">
                <a:hlinkClick r:id="rId3"/>
              </a:rPr>
              <a:t>!</a:t>
            </a:r>
            <a:endParaRPr lang="en-US" b="1" dirty="0" smtClean="0"/>
          </a:p>
          <a:p>
            <a:r>
              <a:rPr lang="bg-BG" dirty="0" smtClean="0"/>
              <a:t>Урок: „</a:t>
            </a:r>
            <a:r>
              <a:rPr lang="en-US" dirty="0" smtClean="0"/>
              <a:t>Let's </a:t>
            </a:r>
            <a:r>
              <a:rPr lang="en-US" dirty="0"/>
              <a:t>save the planet for our children's children</a:t>
            </a:r>
            <a:r>
              <a:rPr lang="en-US" dirty="0" smtClean="0"/>
              <a:t>!</a:t>
            </a:r>
            <a:r>
              <a:rPr lang="bg-BG" dirty="0" smtClean="0"/>
              <a:t>“</a:t>
            </a:r>
            <a:endParaRPr lang="bg-BG" dirty="0"/>
          </a:p>
          <a:p>
            <a:r>
              <a:rPr lang="nl-NL" b="1" dirty="0" smtClean="0">
                <a:hlinkClick r:id="rId4"/>
              </a:rPr>
              <a:t>http</a:t>
            </a:r>
            <a:r>
              <a:rPr lang="nl-NL" b="1" dirty="0">
                <a:hlinkClick r:id="rId4"/>
              </a:rPr>
              <a:t>://bit.ly/2TUNza3</a:t>
            </a:r>
            <a:endParaRPr lang="nl-NL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3424" y="1"/>
            <a:ext cx="790575" cy="720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9100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3674" y="2844496"/>
            <a:ext cx="5037310" cy="2837921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7593" y="447675"/>
            <a:ext cx="963613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56" y="1584028"/>
            <a:ext cx="4438650" cy="225598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649966" y="937697"/>
            <a:ext cx="311265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5"/>
              </a:rPr>
              <a:t>https://physlets.org/tracker</a:t>
            </a:r>
            <a:r>
              <a:rPr lang="en-US" dirty="0" smtClean="0">
                <a:hlinkClick r:id="rId5"/>
              </a:rPr>
              <a:t>/</a:t>
            </a:r>
            <a:endParaRPr lang="en-US" dirty="0" smtClean="0"/>
          </a:p>
          <a:p>
            <a:endParaRPr lang="bg-BG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3424" y="1"/>
            <a:ext cx="790575" cy="720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136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393" y="1552575"/>
            <a:ext cx="8383181" cy="4295048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981075" y="476250"/>
            <a:ext cx="7096125" cy="7715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STEM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Alliance</a:t>
            </a:r>
          </a:p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Diversity in STEM' competition</a:t>
            </a:r>
            <a:endParaRPr lang="bg-BG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600" y="128928"/>
            <a:ext cx="1981200" cy="990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3424" y="1"/>
            <a:ext cx="790575" cy="720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9362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0690" y="304799"/>
            <a:ext cx="7767720" cy="995685"/>
          </a:xfrm>
        </p:spPr>
        <p:txBody>
          <a:bodyPr/>
          <a:lstStyle/>
          <a:p>
            <a:pPr algn="ctr"/>
            <a:r>
              <a:rPr lang="bg-BG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Месец на професионалното </a:t>
            </a:r>
            <a:br>
              <a:rPr lang="bg-BG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bg-BG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образование</a:t>
            </a:r>
            <a:endParaRPr lang="bg-BG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4" name="Rounded Rectangle 3"/>
          <p:cNvSpPr/>
          <p:nvPr/>
        </p:nvSpPr>
        <p:spPr>
          <a:xfrm>
            <a:off x="704850" y="1466850"/>
            <a:ext cx="2371726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EU CODE WEEK 2018 </a:t>
            </a:r>
            <a:endParaRPr lang="bg-BG" dirty="0"/>
          </a:p>
        </p:txBody>
      </p:sp>
      <p:sp>
        <p:nvSpPr>
          <p:cNvPr id="5" name="Right Arrow 4"/>
          <p:cNvSpPr/>
          <p:nvPr/>
        </p:nvSpPr>
        <p:spPr>
          <a:xfrm>
            <a:off x="3219448" y="1895473"/>
            <a:ext cx="400051" cy="3238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sp>
        <p:nvSpPr>
          <p:cNvPr id="6" name="Rounded Rectangle 5"/>
          <p:cNvSpPr/>
          <p:nvPr/>
        </p:nvSpPr>
        <p:spPr>
          <a:xfrm>
            <a:off x="3714748" y="1414462"/>
            <a:ext cx="4676775" cy="12858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Посе</a:t>
            </a:r>
            <a:r>
              <a:rPr lang="bg-BG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щение на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61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ОУ с демонстрация на клуба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 роботи и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обучение с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демо версия на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правене на игри.</a:t>
            </a:r>
            <a:endParaRPr lang="bg-BG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704850" y="2943224"/>
            <a:ext cx="2371726" cy="685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Курс </a:t>
            </a:r>
            <a:r>
              <a:rPr lang="ru-RU" dirty="0"/>
              <a:t>на </a:t>
            </a:r>
            <a:r>
              <a:rPr lang="en-US" dirty="0"/>
              <a:t>Python</a:t>
            </a:r>
            <a:endParaRPr lang="bg-BG" dirty="0"/>
          </a:p>
        </p:txBody>
      </p:sp>
      <p:sp>
        <p:nvSpPr>
          <p:cNvPr id="8" name="Right Arrow 7"/>
          <p:cNvSpPr/>
          <p:nvPr/>
        </p:nvSpPr>
        <p:spPr>
          <a:xfrm>
            <a:off x="3209921" y="3190875"/>
            <a:ext cx="409577" cy="295276"/>
          </a:xfrm>
          <a:prstGeom prst="rightArrow">
            <a:avLst>
              <a:gd name="adj1" fmla="val 75806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sp>
        <p:nvSpPr>
          <p:cNvPr id="9" name="Rounded Rectangle 8"/>
          <p:cNvSpPr/>
          <p:nvPr/>
        </p:nvSpPr>
        <p:spPr>
          <a:xfrm>
            <a:off x="3771895" y="2881313"/>
            <a:ext cx="4648201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 smtClean="0"/>
              <a:t>Лекциите са качени </a:t>
            </a:r>
            <a:r>
              <a:rPr lang="ru-RU" dirty="0"/>
              <a:t>тук: </a:t>
            </a:r>
            <a:endParaRPr lang="ru-RU" dirty="0" smtClean="0"/>
          </a:p>
          <a:p>
            <a:r>
              <a:rPr lang="ru-RU" dirty="0" smtClean="0"/>
              <a:t>https</a:t>
            </a:r>
            <a:r>
              <a:rPr lang="ru-RU" dirty="0"/>
              <a:t>: //github.com/vbn94/Python-UKTC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704850" y="4238625"/>
            <a:ext cx="2371726" cy="8858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g-BG" dirty="0" smtClean="0"/>
              <a:t>Седмицата </a:t>
            </a:r>
            <a:r>
              <a:rPr lang="bg-BG" dirty="0"/>
              <a:t>за професионално образование </a:t>
            </a:r>
          </a:p>
        </p:txBody>
      </p:sp>
      <p:sp>
        <p:nvSpPr>
          <p:cNvPr id="11" name="Right Arrow 10"/>
          <p:cNvSpPr/>
          <p:nvPr/>
        </p:nvSpPr>
        <p:spPr>
          <a:xfrm>
            <a:off x="3209920" y="4567237"/>
            <a:ext cx="409578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sp>
        <p:nvSpPr>
          <p:cNvPr id="12" name="Rounded Rectangle 11"/>
          <p:cNvSpPr/>
          <p:nvPr/>
        </p:nvSpPr>
        <p:spPr>
          <a:xfrm>
            <a:off x="3857625" y="4019550"/>
            <a:ext cx="4562474" cy="17049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dirty="0"/>
              <a:t>"Как да представя техническа </a:t>
            </a:r>
            <a:r>
              <a:rPr lang="ru-RU" dirty="0" smtClean="0"/>
              <a:t>презентация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dirty="0" smtClean="0"/>
              <a:t>Посещение на </a:t>
            </a:r>
            <a:r>
              <a:rPr lang="ru-RU" dirty="0"/>
              <a:t>различни местни фирми като фирма </a:t>
            </a:r>
            <a:r>
              <a:rPr lang="en-US" dirty="0"/>
              <a:t>NIKI, </a:t>
            </a:r>
            <a:r>
              <a:rPr lang="en-US" dirty="0" err="1"/>
              <a:t>Kaufland</a:t>
            </a:r>
            <a:r>
              <a:rPr lang="en-US" dirty="0"/>
              <a:t> - IT </a:t>
            </a:r>
            <a:r>
              <a:rPr lang="ru-RU" dirty="0"/>
              <a:t>център, фирма </a:t>
            </a:r>
            <a:r>
              <a:rPr lang="en-US" dirty="0"/>
              <a:t>IMT Bulgaria </a:t>
            </a:r>
            <a:r>
              <a:rPr lang="ru-RU" dirty="0"/>
              <a:t>и фирма </a:t>
            </a:r>
            <a:r>
              <a:rPr lang="en-US" dirty="0"/>
              <a:t>Siemens.</a:t>
            </a:r>
            <a:endParaRPr lang="ru-RU" dirty="0" smtClean="0"/>
          </a:p>
          <a:p>
            <a:endParaRPr lang="bg-BG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7075" y="95591"/>
            <a:ext cx="1981200" cy="9906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3424" y="1"/>
            <a:ext cx="790575" cy="720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99303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101133" y="529709"/>
            <a:ext cx="22197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g-BG" dirty="0" smtClean="0"/>
              <a:t>Обучение по </a:t>
            </a:r>
            <a:r>
              <a:rPr lang="en-US" dirty="0"/>
              <a:t>Python </a:t>
            </a:r>
            <a:endParaRPr lang="bg-BG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6350" y="1326355"/>
            <a:ext cx="5915026" cy="443627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7075" y="86066"/>
            <a:ext cx="1981200" cy="990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3424" y="1"/>
            <a:ext cx="790575" cy="720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750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38225" y="648385"/>
            <a:ext cx="738187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Лекция: "Как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 подготвя и представя 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техническа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презентация" </a:t>
            </a:r>
            <a:endParaRPr lang="bg-BG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402958" y="1366361"/>
            <a:ext cx="212853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bg-BG" dirty="0" smtClean="0">
              <a:hlinkClick r:id="rId2"/>
            </a:endParaRPr>
          </a:p>
          <a:p>
            <a:r>
              <a:rPr lang="en-US" dirty="0" smtClean="0">
                <a:hlinkClick r:id="rId2"/>
              </a:rPr>
              <a:t>http</a:t>
            </a:r>
            <a:r>
              <a:rPr lang="en-US" dirty="0">
                <a:hlinkClick r:id="rId2"/>
              </a:rPr>
              <a:t>://</a:t>
            </a:r>
            <a:r>
              <a:rPr lang="en-US" dirty="0" smtClean="0">
                <a:hlinkClick r:id="rId2"/>
              </a:rPr>
              <a:t>bit.ly/2E0TXI8</a:t>
            </a:r>
            <a:endParaRPr lang="bg-BG" dirty="0" smtClean="0"/>
          </a:p>
          <a:p>
            <a:endParaRPr lang="bg-BG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569" y="2490108"/>
            <a:ext cx="4312555" cy="323441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6872" y="2490107"/>
            <a:ext cx="4312555" cy="323441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7075" y="73283"/>
            <a:ext cx="1981200" cy="990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3424" y="1"/>
            <a:ext cx="790575" cy="720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2599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7389" y="1079645"/>
            <a:ext cx="6078830" cy="43451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1519908" y="350982"/>
            <a:ext cx="6645499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Европейската Училищна Мрежа (EUN)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bg-BG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неправителствена организация </a:t>
            </a:r>
            <a:endParaRPr lang="bg-BG" sz="24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3424" y="1"/>
            <a:ext cx="790575" cy="720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1494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1466850" y="266700"/>
            <a:ext cx="6486525" cy="8667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STEM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Alliance</a:t>
            </a:r>
          </a:p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Diversity in STEM' competition</a:t>
            </a:r>
            <a:endParaRPr lang="bg-BG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937" y="1381124"/>
            <a:ext cx="8285429" cy="42386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599" y="26879"/>
            <a:ext cx="1981200" cy="990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3424" y="1"/>
            <a:ext cx="790575" cy="720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6076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85800" y="1638985"/>
            <a:ext cx="581025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ctr"/>
            <a:r>
              <a:rPr lang="bg-BG" dirty="0" smtClean="0"/>
              <a:t>Филм: „</a:t>
            </a:r>
            <a:r>
              <a:rPr lang="en-US" dirty="0" smtClean="0"/>
              <a:t>What </a:t>
            </a:r>
            <a:r>
              <a:rPr lang="en-US" dirty="0"/>
              <a:t>is a Black Hole? - Space Place in a </a:t>
            </a:r>
            <a:r>
              <a:rPr lang="en-US" dirty="0" smtClean="0"/>
              <a:t>Snap</a:t>
            </a:r>
            <a:r>
              <a:rPr lang="bg-BG" dirty="0" smtClean="0"/>
              <a:t>“</a:t>
            </a:r>
            <a:r>
              <a:rPr lang="en-US" dirty="0" smtClean="0"/>
              <a:t>: </a:t>
            </a:r>
            <a:r>
              <a:rPr lang="en-US" dirty="0">
                <a:hlinkClick r:id="rId2"/>
              </a:rPr>
              <a:t>http://</a:t>
            </a:r>
            <a:r>
              <a:rPr lang="en-US" dirty="0" smtClean="0">
                <a:hlinkClick r:id="rId2"/>
              </a:rPr>
              <a:t>bit.ly/2AzuvF9</a:t>
            </a:r>
            <a:endParaRPr lang="bg-BG" dirty="0" smtClean="0"/>
          </a:p>
          <a:p>
            <a:pPr fontAlgn="ctr"/>
            <a:r>
              <a:rPr lang="en-US" dirty="0" err="1" smtClean="0"/>
              <a:t>Kahoot</a:t>
            </a:r>
            <a:r>
              <a:rPr lang="en-US" dirty="0" smtClean="0"/>
              <a:t> </a:t>
            </a:r>
            <a:r>
              <a:rPr lang="bg-BG" dirty="0" smtClean="0"/>
              <a:t>тест: </a:t>
            </a:r>
            <a:r>
              <a:rPr lang="en-US" dirty="0" smtClean="0">
                <a:hlinkClick r:id="rId3"/>
              </a:rPr>
              <a:t>http</a:t>
            </a:r>
            <a:r>
              <a:rPr lang="en-US" dirty="0">
                <a:hlinkClick r:id="rId3"/>
              </a:rPr>
              <a:t>://</a:t>
            </a:r>
            <a:r>
              <a:rPr lang="en-US" dirty="0" smtClean="0">
                <a:hlinkClick r:id="rId3"/>
              </a:rPr>
              <a:t>bit.ly/2QrvRvN</a:t>
            </a:r>
            <a:endParaRPr lang="bg-BG" dirty="0" smtClean="0"/>
          </a:p>
          <a:p>
            <a:pPr fontAlgn="ctr"/>
            <a:r>
              <a:rPr lang="en-US" dirty="0" smtClean="0">
                <a:hlinkClick r:id="rId4"/>
              </a:rPr>
              <a:t>https</a:t>
            </a:r>
            <a:r>
              <a:rPr lang="en-US" dirty="0">
                <a:hlinkClick r:id="rId4"/>
              </a:rPr>
              <a:t>://www.facebook.com/events/1340976469378381/permalink/1350048498471178</a:t>
            </a:r>
            <a:r>
              <a:rPr lang="en-US" dirty="0" smtClean="0">
                <a:hlinkClick r:id="rId4"/>
              </a:rPr>
              <a:t>/</a:t>
            </a:r>
            <a:endParaRPr lang="bg-BG" dirty="0" smtClean="0"/>
          </a:p>
          <a:p>
            <a:pPr fontAlgn="ctr"/>
            <a:endParaRPr lang="bg-BG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600" y="86066"/>
            <a:ext cx="1981200" cy="990600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781050" y="647699"/>
            <a:ext cx="5279231" cy="85793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ctr"/>
            <a:r>
              <a:rPr lang="bg-BG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Exploring the cosmos - Word Space Week </a:t>
            </a:r>
            <a:r>
              <a:rPr lang="bg-BG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activity – повече от 200 ученика </a:t>
            </a:r>
            <a:endParaRPr lang="bg-BG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498" y="3068240"/>
            <a:ext cx="5238751" cy="268486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3424" y="1"/>
            <a:ext cx="790575" cy="720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040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95300" y="1485502"/>
            <a:ext cx="8124825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ctr"/>
            <a:r>
              <a:rPr lang="bg-BG" dirty="0" smtClean="0"/>
              <a:t>Използвах </a:t>
            </a:r>
            <a:r>
              <a:rPr lang="bg-BG" dirty="0"/>
              <a:t>ресурси по проекти, качени в платформата на проекта “</a:t>
            </a:r>
            <a:r>
              <a:rPr lang="en-US" dirty="0" err="1"/>
              <a:t>Scientix</a:t>
            </a:r>
            <a:r>
              <a:rPr lang="en-US" dirty="0"/>
              <a:t>”, </a:t>
            </a:r>
            <a:r>
              <a:rPr lang="bg-BG" dirty="0"/>
              <a:t>като проекта </a:t>
            </a:r>
            <a:r>
              <a:rPr lang="en-US" dirty="0" err="1"/>
              <a:t>InGenius</a:t>
            </a:r>
            <a:r>
              <a:rPr lang="en-US" dirty="0"/>
              <a:t>, </a:t>
            </a:r>
            <a:r>
              <a:rPr lang="bg-BG" dirty="0"/>
              <a:t>както и мои разработки, като “Възобновяеми източници на енергия и енергийна ефективност</a:t>
            </a:r>
            <a:r>
              <a:rPr lang="bg-BG" dirty="0" smtClean="0"/>
              <a:t>“</a:t>
            </a:r>
            <a:r>
              <a:rPr lang="en-US" dirty="0" smtClean="0"/>
              <a:t>,</a:t>
            </a:r>
            <a:r>
              <a:rPr lang="bg-BG" dirty="0" smtClean="0"/>
              <a:t> </a:t>
            </a:r>
            <a:r>
              <a:rPr lang="bg-BG" dirty="0"/>
              <a:t>по проекта “</a:t>
            </a:r>
            <a:r>
              <a:rPr lang="en-US" dirty="0"/>
              <a:t>You4Energy” </a:t>
            </a:r>
            <a:r>
              <a:rPr lang="en-US" dirty="0">
                <a:hlinkClick r:id="rId2"/>
              </a:rPr>
              <a:t>http://</a:t>
            </a:r>
            <a:r>
              <a:rPr lang="en-US" dirty="0" smtClean="0">
                <a:hlinkClick r:id="rId2"/>
              </a:rPr>
              <a:t>ceca-scientix.blogspot.com/2012/05/blog-post_30.html</a:t>
            </a:r>
            <a:endParaRPr lang="en-US" dirty="0" smtClean="0"/>
          </a:p>
          <a:p>
            <a:pPr fontAlgn="ctr"/>
            <a:r>
              <a:rPr lang="bg-BG" dirty="0" smtClean="0"/>
              <a:t>и </a:t>
            </a:r>
            <a:r>
              <a:rPr lang="bg-BG" dirty="0"/>
              <a:t>„</a:t>
            </a:r>
            <a:r>
              <a:rPr lang="en-US" dirty="0"/>
              <a:t>Climate change and its consequences“ </a:t>
            </a:r>
            <a:r>
              <a:rPr lang="en-US" dirty="0">
                <a:hlinkClick r:id="rId3"/>
              </a:rPr>
              <a:t>https://www.ucl.ac.uk/learning-designer/viewer.php?uri=/</a:t>
            </a:r>
            <a:r>
              <a:rPr lang="en-US" dirty="0" smtClean="0">
                <a:hlinkClick r:id="rId3"/>
              </a:rPr>
              <a:t>personal/Tsetsa/designs/fid/540852603a5fc2479f281f8d96204ee70d36404595c0255c92a5fd2eae23b421</a:t>
            </a:r>
            <a:endParaRPr lang="en-US" dirty="0" smtClean="0"/>
          </a:p>
          <a:p>
            <a:pPr fontAlgn="ctr"/>
            <a:endParaRPr lang="en-US" dirty="0"/>
          </a:p>
          <a:p>
            <a:pPr fontAlgn="ctr"/>
            <a:endParaRPr lang="en-US" dirty="0"/>
          </a:p>
          <a:p>
            <a:pPr fontAlgn="ctr"/>
            <a:endParaRPr lang="bg-BG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600" y="86066"/>
            <a:ext cx="1981200" cy="990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265" y="3686996"/>
            <a:ext cx="2542660" cy="19069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2077" y="3686996"/>
            <a:ext cx="1604962" cy="213995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4115" y="3673475"/>
            <a:ext cx="1578810" cy="210508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7522" y="3673475"/>
            <a:ext cx="1558528" cy="2078038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781050" y="647699"/>
            <a:ext cx="5279231" cy="85793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Let's save the planet for our children's children!</a:t>
            </a:r>
            <a:endParaRPr lang="bg-BG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3424" y="1"/>
            <a:ext cx="790575" cy="720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7672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1525" y="380880"/>
            <a:ext cx="7681635" cy="1143120"/>
          </a:xfrm>
        </p:spPr>
        <p:txBody>
          <a:bodyPr/>
          <a:lstStyle/>
          <a:p>
            <a:r>
              <a:rPr lang="bg-BG" dirty="0" smtClean="0"/>
              <a:t>Посещение на Сименс</a:t>
            </a:r>
            <a:endParaRPr lang="bg-BG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838200" y="1543050"/>
            <a:ext cx="7772400" cy="4124325"/>
          </a:xfrm>
        </p:spPr>
        <p:txBody>
          <a:bodyPr/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Преди посещението: гледат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видеоклипа "Ignite Your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Future« и кариерна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дискусия и инструкции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съгласно 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документа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InGenius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Code.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време на посещението - слушане на инструкции от представител на Siemens. След това слушаше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лекция за завода. Обсъждане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възможностите за обучение и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реализация. Пешеходна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обиколка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фабриката 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След посещението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обсъдихме впечатленията им и те си направиха самооценка.</a:t>
            </a:r>
            <a:endParaRPr lang="bg-BG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799" y="143561"/>
            <a:ext cx="1981200" cy="990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3424" y="1"/>
            <a:ext cx="790575" cy="720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58726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500" y="105460"/>
            <a:ext cx="1981200" cy="990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7150" y="3852267"/>
            <a:ext cx="3293534" cy="185261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217" y="1436489"/>
            <a:ext cx="4159250" cy="233957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2947" y="1436489"/>
            <a:ext cx="4159252" cy="233957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597150" y="416094"/>
            <a:ext cx="314406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g-BG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Посещение на Сименс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3424" y="1"/>
            <a:ext cx="790575" cy="720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957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440" y="380880"/>
            <a:ext cx="7767720" cy="1035796"/>
          </a:xfrm>
        </p:spPr>
        <p:txBody>
          <a:bodyPr/>
          <a:lstStyle/>
          <a:p>
            <a:r>
              <a:rPr lang="en-US" dirty="0"/>
              <a:t>https://bitly.com</a:t>
            </a:r>
            <a:r>
              <a:rPr lang="en-US" dirty="0" smtClean="0"/>
              <a:t>/</a:t>
            </a:r>
            <a:r>
              <a:rPr lang="bg-BG" dirty="0" smtClean="0"/>
              <a:t/>
            </a:r>
            <a:br>
              <a:rPr lang="bg-BG" dirty="0" smtClean="0"/>
            </a:br>
            <a:endParaRPr lang="bg-BG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0298" y="1017588"/>
            <a:ext cx="6671992" cy="4365625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3424" y="1"/>
            <a:ext cx="790575" cy="720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02182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5325" y="380880"/>
            <a:ext cx="7757835" cy="1105020"/>
          </a:xfrm>
        </p:spPr>
        <p:txBody>
          <a:bodyPr/>
          <a:lstStyle/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Българският Център за безопасен интернет</a:t>
            </a:r>
            <a:endParaRPr lang="bg-BG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66749" y="1514475"/>
            <a:ext cx="7772400" cy="4267200"/>
          </a:xfrm>
        </p:spPr>
        <p:txBody>
          <a:bodyPr/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Конференция: „Как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 преподаваме медийна грамотност в училище – методи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практики“,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https://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www.safenet.bg/bg/novini/412-nad-80-uchiteli</a:t>
            </a:r>
            <a:endParaRPr lang="bg-BG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bg-BG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7249" y="3414712"/>
            <a:ext cx="2057401" cy="154305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7536" y="3414712"/>
            <a:ext cx="1185863" cy="1581151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962024" y="3448049"/>
            <a:ext cx="2914651" cy="13239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Кампания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2018: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Учител-будител в 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дигиталната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ера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3424" y="1"/>
            <a:ext cx="790575" cy="720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117026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510183" y="906887"/>
            <a:ext cx="8170177" cy="4450724"/>
          </a:xfrm>
        </p:spPr>
        <p:txBody>
          <a:bodyPr>
            <a:normAutofit fontScale="25000" lnSpcReduction="20000"/>
          </a:bodyPr>
          <a:lstStyle/>
          <a:p>
            <a:pPr marL="0" indent="0" algn="ctr"/>
            <a:r>
              <a:rPr lang="ru-RU" sz="80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«УЧИТЕЛ</a:t>
            </a:r>
            <a:r>
              <a:rPr lang="bg-BG" sz="80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ИТЕ</a:t>
            </a:r>
            <a:r>
              <a:rPr lang="ru-RU" sz="80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СЕ НУЖДАЯТ КАКТО ОТ ИДЕИ, ТАКА И ОТ НАСЪРЧАВАНЕ ЗА ПРИЛАГАНЕ НА ИНОВАТИВНИТЕ МЕТОДИ ЗА ОБУЧЕНИЕ</a:t>
            </a:r>
            <a:r>
              <a:rPr lang="ru-RU" sz="8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8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en-US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en-US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/>
            <a:endParaRPr lang="en-US" sz="2400" b="1" dirty="0" smtClean="0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/>
            <a:endParaRPr lang="en-US" sz="2400" b="1" dirty="0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/>
            <a:endParaRPr lang="en-US" sz="2400" b="1" dirty="0" smtClean="0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/>
            <a:endParaRPr lang="en-US" sz="5000" b="1" dirty="0" smtClean="0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/>
            <a:endParaRPr lang="en-US" sz="5000" b="1" dirty="0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/>
            <a:endParaRPr lang="en-US" sz="5000" b="1" dirty="0" smtClean="0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/>
            <a:endParaRPr lang="en-US" sz="5500" b="1" dirty="0" smtClean="0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/>
            <a:endParaRPr lang="en-US" sz="5500" b="1" dirty="0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/>
            <a:endParaRPr lang="en-US" sz="5500" b="1" dirty="0" smtClean="0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/>
            <a:r>
              <a:rPr lang="bg-BG" sz="80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Марк Дюрандо, Генерален директор на Европейската училищна мрежа (</a:t>
            </a:r>
            <a:r>
              <a:rPr lang="en-US" sz="80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European </a:t>
            </a:r>
            <a:r>
              <a:rPr lang="en-US" sz="80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Schoolnet</a:t>
            </a:r>
            <a:r>
              <a:rPr lang="en-US" sz="8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EUN </a:t>
            </a:r>
            <a:r>
              <a:rPr lang="en-US" sz="80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partnership</a:t>
            </a:r>
            <a:r>
              <a:rPr lang="bg-BG" sz="80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80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bg-BG" sz="80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Белгия</a:t>
            </a:r>
            <a:endParaRPr lang="en-US" sz="8000" b="1" dirty="0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sz="5500" dirty="0" smtClean="0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bg-BG" sz="55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618" y="1841678"/>
            <a:ext cx="4102160" cy="2768957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4781550" y="1841679"/>
            <a:ext cx="4001841" cy="269222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g-BG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„</a:t>
            </a:r>
            <a:r>
              <a:rPr 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Трябва </a:t>
            </a: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 вдъхновим младите хора да учат природни науки, инженерство, технологии и математика, защото едно добре образовано общество е гаранция за стабилно икономическо развитие.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endParaRPr lang="ru-RU" sz="2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3424" y="1"/>
            <a:ext cx="790575" cy="720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97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600075" y="190500"/>
            <a:ext cx="7929563" cy="52768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Цеца Цолова Христова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, 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  <a:hlinkClick r:id="rId2"/>
            </a:endParaRPr>
          </a:p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ПГ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по КТС гр.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Правец</a:t>
            </a:r>
          </a:p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Scientix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посланик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за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България</a:t>
            </a:r>
          </a:p>
          <a:p>
            <a:pPr algn="ctr"/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  <a:hlinkClick r:id="rId2"/>
            </a:endParaRPr>
          </a:p>
          <a:p>
            <a:pPr algn="ctr"/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  <a:hlinkClick r:id="rId2"/>
            </a:endParaRPr>
          </a:p>
          <a:p>
            <a:pPr algn="ctr"/>
            <a:endParaRPr lang="bg-BG" sz="2400" dirty="0" smtClean="0">
              <a:latin typeface="Times New Roman" panose="02020603050405020304" pitchFamily="18" charset="0"/>
              <a:cs typeface="Times New Roman" panose="02020603050405020304" pitchFamily="18" charset="0"/>
              <a:hlinkClick r:id="rId2"/>
            </a:endParaRPr>
          </a:p>
          <a:p>
            <a:pPr algn="ctr"/>
            <a:endParaRPr lang="bg-BG" sz="2400" dirty="0">
              <a:latin typeface="Times New Roman" panose="02020603050405020304" pitchFamily="18" charset="0"/>
              <a:cs typeface="Times New Roman" panose="02020603050405020304" pitchFamily="18" charset="0"/>
              <a:hlinkClick r:id="rId2"/>
            </a:endParaRPr>
          </a:p>
          <a:p>
            <a:pPr algn="ctr"/>
            <a:endParaRPr lang="bg-BG" sz="2400" dirty="0" smtClean="0">
              <a:latin typeface="Times New Roman" panose="02020603050405020304" pitchFamily="18" charset="0"/>
              <a:cs typeface="Times New Roman" panose="02020603050405020304" pitchFamily="18" charset="0"/>
              <a:hlinkClick r:id="rId2"/>
            </a:endParaRPr>
          </a:p>
          <a:p>
            <a:pPr algn="ctr"/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e-mail: tzetza@gmail.com</a:t>
            </a: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https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://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www.facebook.com/tsetsa.tsolova</a:t>
            </a: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Twitter: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@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ceca_hr</a:t>
            </a: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http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://ceca-scientix.blogspot.bg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/</a:t>
            </a: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bg-BG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1788" y="1440206"/>
            <a:ext cx="3143598" cy="164949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3424" y="1"/>
            <a:ext cx="790575" cy="720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6269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228725" y="2209801"/>
            <a:ext cx="6858000" cy="24003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g-BG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Благодаря Ви за вниманието!</a:t>
            </a:r>
            <a:endParaRPr lang="bg-BG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3424" y="1"/>
            <a:ext cx="790575" cy="720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786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578" y="1524000"/>
            <a:ext cx="7839952" cy="399890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754416" y="676274"/>
            <a:ext cx="3724275" cy="3524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Scientix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: www.scientix.eu</a:t>
            </a:r>
            <a:endParaRPr lang="bg-BG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2562225" y="1219200"/>
            <a:ext cx="4333875" cy="2286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Scientix</a:t>
            </a:r>
            <a:r>
              <a:rPr lang="en-US" dirty="0" smtClean="0"/>
              <a:t> </a:t>
            </a:r>
            <a:r>
              <a:rPr lang="bg-BG" dirty="0" smtClean="0"/>
              <a:t>проекта стартира 2009 г.</a:t>
            </a:r>
            <a:endParaRPr lang="bg-BG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3424" y="1"/>
            <a:ext cx="790575" cy="720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6533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2118" y="408372"/>
            <a:ext cx="8570360" cy="1503555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SCIENTIX PROJECT</a:t>
            </a:r>
            <a:b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www.scientix.eu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bg-BG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НАЦИОНАЛНА КОНТАКТНА ТОЧКА – ИМИ НА БАН</a:t>
            </a:r>
            <a:endParaRPr lang="bg-BG" sz="27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118" y="1847003"/>
            <a:ext cx="2927371" cy="21955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118" y="4042532"/>
            <a:ext cx="2927371" cy="17408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5" y="2460897"/>
            <a:ext cx="5616623" cy="33225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3424" y="1"/>
            <a:ext cx="790575" cy="72050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2118" y="3350558"/>
            <a:ext cx="2953737" cy="778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445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467544" y="274638"/>
            <a:ext cx="7416824" cy="884461"/>
          </a:xfrm>
        </p:spPr>
        <p:txBody>
          <a:bodyPr/>
          <a:lstStyle/>
          <a:p>
            <a:pPr algn="ctr"/>
            <a:r>
              <a:rPr lang="en-GB" b="1" dirty="0" smtClean="0"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en-GB" sz="36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Scientix</a:t>
            </a:r>
            <a:r>
              <a:rPr lang="en-GB" sz="36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6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предлага</a:t>
            </a:r>
            <a:r>
              <a:rPr lang="en-GB" sz="36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36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graphicFrame>
        <p:nvGraphicFramePr>
          <p:cNvPr id="6" name="Контейнер за съдържание 8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365766893"/>
              </p:ext>
            </p:extLst>
          </p:nvPr>
        </p:nvGraphicFramePr>
        <p:xfrm>
          <a:off x="1081825" y="1035676"/>
          <a:ext cx="7173533" cy="42317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Pictur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3424" y="1"/>
            <a:ext cx="790575" cy="720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2235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695459" y="1133341"/>
            <a:ext cx="2459865" cy="135228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STEM </a:t>
            </a:r>
            <a:r>
              <a:rPr lang="bg-BG" dirty="0"/>
              <a:t>УЧИТЕЛ</a:t>
            </a:r>
          </a:p>
        </p:txBody>
      </p:sp>
      <p:sp>
        <p:nvSpPr>
          <p:cNvPr id="3" name="Oval 2"/>
          <p:cNvSpPr/>
          <p:nvPr/>
        </p:nvSpPr>
        <p:spPr>
          <a:xfrm>
            <a:off x="3464417" y="2176530"/>
            <a:ext cx="2521039" cy="153258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SCIENTIX </a:t>
            </a:r>
            <a:r>
              <a:rPr lang="bg-BG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ОБЩНОСТ</a:t>
            </a:r>
            <a:endParaRPr lang="bg-BG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6178639" y="949920"/>
            <a:ext cx="2347175" cy="145105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STEM </a:t>
            </a:r>
            <a:r>
              <a:rPr lang="bg-BG" dirty="0" smtClean="0"/>
              <a:t>СПЕЦИАЛИСТИ</a:t>
            </a:r>
            <a:endParaRPr lang="bg-BG" dirty="0"/>
          </a:p>
        </p:txBody>
      </p:sp>
      <p:sp>
        <p:nvSpPr>
          <p:cNvPr id="5" name="Oval 4"/>
          <p:cNvSpPr/>
          <p:nvPr/>
        </p:nvSpPr>
        <p:spPr>
          <a:xfrm>
            <a:off x="798490" y="3451538"/>
            <a:ext cx="2665927" cy="140379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g-BG" dirty="0" smtClean="0"/>
              <a:t>ИЗСЛЕДОВАТЕЛИ</a:t>
            </a:r>
            <a:endParaRPr lang="bg-BG" dirty="0"/>
          </a:p>
        </p:txBody>
      </p:sp>
      <p:sp>
        <p:nvSpPr>
          <p:cNvPr id="6" name="Oval 5"/>
          <p:cNvSpPr/>
          <p:nvPr/>
        </p:nvSpPr>
        <p:spPr>
          <a:xfrm>
            <a:off x="5985457" y="3348507"/>
            <a:ext cx="2723882" cy="150682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g-BG" dirty="0" smtClean="0"/>
              <a:t> SCIENTIX  НАЦИОНАЛНИ КОНТАКТНИ ТОЧКИ И ПОСЛАНИЦИ</a:t>
            </a:r>
            <a:endParaRPr lang="bg-BG" dirty="0"/>
          </a:p>
        </p:txBody>
      </p:sp>
      <p:sp>
        <p:nvSpPr>
          <p:cNvPr id="7" name="Rectangle 6"/>
          <p:cNvSpPr/>
          <p:nvPr/>
        </p:nvSpPr>
        <p:spPr>
          <a:xfrm>
            <a:off x="2591580" y="488255"/>
            <a:ext cx="321652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SCIENTIX </a:t>
            </a:r>
            <a:r>
              <a:rPr lang="bg-BG" sz="2400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ОБЩНОСТ</a:t>
            </a:r>
          </a:p>
        </p:txBody>
      </p:sp>
      <p:cxnSp>
        <p:nvCxnSpPr>
          <p:cNvPr id="9" name="Straight Connector 8"/>
          <p:cNvCxnSpPr>
            <a:endCxn id="3" idx="1"/>
          </p:cNvCxnSpPr>
          <p:nvPr/>
        </p:nvCxnSpPr>
        <p:spPr>
          <a:xfrm>
            <a:off x="3074001" y="2009104"/>
            <a:ext cx="759614" cy="39186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5563673" y="1889976"/>
            <a:ext cx="843566" cy="51099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>
            <a:stCxn id="5" idx="7"/>
          </p:cNvCxnSpPr>
          <p:nvPr/>
        </p:nvCxnSpPr>
        <p:spPr>
          <a:xfrm flipV="1">
            <a:off x="3074001" y="3438661"/>
            <a:ext cx="557841" cy="21845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5563673" y="3348507"/>
            <a:ext cx="1687133" cy="127501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3424" y="1"/>
            <a:ext cx="790575" cy="720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919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095" y="1234397"/>
            <a:ext cx="7686692" cy="39638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3142445" y="579549"/>
            <a:ext cx="3387144" cy="46166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SCIENTIX </a:t>
            </a:r>
            <a:r>
              <a:rPr lang="bg-BG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РЕСУРСИ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3424" y="1"/>
            <a:ext cx="790575" cy="720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606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itle1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404A80D44CF8E4CA6523EF81EDB643B" ma:contentTypeVersion="45" ma:contentTypeDescription="Create a new document." ma:contentTypeScope="" ma:versionID="32585736bd81ab7687b04990653f11b8">
  <xsd:schema xmlns:xsd="http://www.w3.org/2001/XMLSchema" xmlns:xs="http://www.w3.org/2001/XMLSchema" xmlns:p="http://schemas.microsoft.com/office/2006/metadata/properties" xmlns:ns1="http://schemas.microsoft.com/sharepoint/v3" xmlns:ns2="f71a82e9-6e7c-42e0-9e82-8aeef2368e32" targetNamespace="http://schemas.microsoft.com/office/2006/metadata/properties" ma:root="true" ma:fieldsID="ce0207e53f1f299c44c6f13a1dd38318" ns1:_="" ns2:_="">
    <xsd:import namespace="http://schemas.microsoft.com/sharepoint/v3"/>
    <xsd:import namespace="f71a82e9-6e7c-42e0-9e82-8aeef2368e32"/>
    <xsd:element name="properties">
      <xsd:complexType>
        <xsd:sequence>
          <xsd:element name="documentManagement">
            <xsd:complexType>
              <xsd:all>
                <xsd:element ref="ns2:Update_x0020_Schedule" minOccurs="0"/>
                <xsd:element ref="ns2:Document_x0020_Owner" minOccurs="0"/>
                <xsd:element ref="ns2:Expiration_x0020_Date0" minOccurs="0"/>
                <xsd:element ref="ns2:Link" minOccurs="0"/>
                <xsd:element ref="ns1:PublishingStartDate" minOccurs="0"/>
                <xsd:element ref="ns1:PublishingExpiration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12" nillable="true" ma:displayName="Scheduling Start Date" ma:description="" ma:hidden="true" ma:internalName="PublishingStartDate">
      <xsd:simpleType>
        <xsd:restriction base="dms:Unknown"/>
      </xsd:simpleType>
    </xsd:element>
    <xsd:element name="PublishingExpirationDate" ma:index="13" nillable="true" ma:displayName="Scheduling End Date" ma:description="" ma:hidden="true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71a82e9-6e7c-42e0-9e82-8aeef2368e32" elementFormDefault="qualified">
    <xsd:import namespace="http://schemas.microsoft.com/office/2006/documentManagement/types"/>
    <xsd:import namespace="http://schemas.microsoft.com/office/infopath/2007/PartnerControls"/>
    <xsd:element name="Update_x0020_Schedule" ma:index="8" nillable="true" ma:displayName="Update Schedule" ma:default="Select:" ma:format="Dropdown" ma:internalName="Update_x0020_Schedule">
      <xsd:simpleType>
        <xsd:restriction base="dms:Choice">
          <xsd:enumeration value="Select:"/>
          <xsd:enumeration value="Quarterly"/>
          <xsd:enumeration value="Semi-annual"/>
          <xsd:enumeration value="Annual"/>
        </xsd:restriction>
      </xsd:simpleType>
    </xsd:element>
    <xsd:element name="Document_x0020_Owner" ma:index="9" nillable="true" ma:displayName="Document Owner" ma:list="UserInfo" ma:SharePointGroup="0" ma:internalName="Document_x0020_Owner" ma:showField="EMail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Expiration_x0020_Date0" ma:index="10" nillable="true" ma:displayName="Expiration Date" ma:format="DateOnly" ma:internalName="Expiration_x0020_Date0">
      <xsd:simpleType>
        <xsd:restriction base="dms:DateTime"/>
      </xsd:simpleType>
    </xsd:element>
    <xsd:element name="Link" ma:index="11" nillable="true" ma:displayName="Link" ma:format="Hyperlink" ma:internalName="Link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Update_x0020_Schedule xmlns="f71a82e9-6e7c-42e0-9e82-8aeef2368e32">Annual</Update_x0020_Schedule>
    <Expiration_x0020_Date0 xmlns="f71a82e9-6e7c-42e0-9e82-8aeef2368e32">2014-01-07T08:00:00+00:00</Expiration_x0020_Date0>
    <Document_x0020_Owner xmlns="f71a82e9-6e7c-42e0-9e82-8aeef2368e32">
      <UserInfo>
        <DisplayName>Parikh, Jyoti N</DisplayName>
        <AccountId>21</AccountId>
        <AccountType/>
      </UserInfo>
    </Document_x0020_Owner>
    <Link xmlns="f71a82e9-6e7c-42e0-9e82-8aeef2368e32">
      <Url xsi:nil="true"/>
      <Description xsi:nil="true"/>
    </Link>
    <PublishingExpirationDate xmlns="http://schemas.microsoft.com/sharepoint/v3" xsi:nil="true"/>
    <PublishingStartDate xmlns="http://schemas.microsoft.com/sharepoint/v3" xsi:nil="true"/>
  </documentManagement>
</p:properties>
</file>

<file path=customXml/item3.xml><?xml version="1.0" encoding="utf-8"?>
<?mso-contentType ?>
<PolicyDirtyBag xmlns="microsoft.office.server.policy.changes">
  <Microsoft.Office.RecordsManagement.PolicyFeatures.Expiration op="Delete"/>
</PolicyDirtyBag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5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Assembly>Microsoft.Office.DocumentManagement, Version=14.0.0.0, Culture=neutral, PublicKeyToken=71e9bce111e9429c</Assembly>
    <Class>Microsoft.Office.DocumentManagement.Internal.DocIdHandler</Class>
    <Data/>
    <Filter/>
  </Receiver>
</spe:Receivers>
</file>

<file path=customXml/itemProps1.xml><?xml version="1.0" encoding="utf-8"?>
<ds:datastoreItem xmlns:ds="http://schemas.openxmlformats.org/officeDocument/2006/customXml" ds:itemID="{4D287433-EA0C-4F36-9535-9D4F35EC5AA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f71a82e9-6e7c-42e0-9e82-8aeef2368e3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4A2721DF-2BB7-4C2B-8CBA-FA83B9C9AC70}">
  <ds:schemaRefs>
    <ds:schemaRef ds:uri="http://schemas.microsoft.com/sharepoint/v3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f71a82e9-6e7c-42e0-9e82-8aeef2368e32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531080F7-1CAE-4267-B58C-51C414AD59EA}">
  <ds:schemaRefs>
    <ds:schemaRef ds:uri="microsoft.office.server.policy.changes"/>
  </ds:schemaRefs>
</ds:datastoreItem>
</file>

<file path=customXml/itemProps4.xml><?xml version="1.0" encoding="utf-8"?>
<ds:datastoreItem xmlns:ds="http://schemas.openxmlformats.org/officeDocument/2006/customXml" ds:itemID="{5F022738-F492-4B85-B63E-2E16042E086C}">
  <ds:schemaRefs>
    <ds:schemaRef ds:uri="http://schemas.microsoft.com/sharepoint/v3/contenttype/forms"/>
  </ds:schemaRefs>
</ds:datastoreItem>
</file>

<file path=customXml/itemProps5.xml><?xml version="1.0" encoding="utf-8"?>
<ds:datastoreItem xmlns:ds="http://schemas.openxmlformats.org/officeDocument/2006/customXml" ds:itemID="{ED1EBD37-B39F-4123-BE21-D58D3621F1E9}">
  <ds:schemaRefs>
    <ds:schemaRef ds:uri="http://schemas.microsoft.com/sharepoint/event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12-545_Education-PPT-template_r00.potx</Template>
  <TotalTime>5521</TotalTime>
  <Words>945</Words>
  <Application>Microsoft Office PowerPoint</Application>
  <PresentationFormat>On-screen Show (4:3)</PresentationFormat>
  <Paragraphs>184</Paragraphs>
  <Slides>49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49</vt:i4>
      </vt:variant>
    </vt:vector>
  </HeadingPairs>
  <TitlesOfParts>
    <vt:vector size="60" baseType="lpstr">
      <vt:lpstr>SimSun</vt:lpstr>
      <vt:lpstr>Arial</vt:lpstr>
      <vt:lpstr>Arial Bold</vt:lpstr>
      <vt:lpstr>Calibri</vt:lpstr>
      <vt:lpstr>MS Mincho</vt:lpstr>
      <vt:lpstr>StarSymbol</vt:lpstr>
      <vt:lpstr>Times New Roman</vt:lpstr>
      <vt:lpstr>Wingdings</vt:lpstr>
      <vt:lpstr>ヒラギノ角ゴ ProN W3</vt:lpstr>
      <vt:lpstr>Default</vt:lpstr>
      <vt:lpstr>Title1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SCIENTIX PROJECT www.scientix.eu НАЦИОНАЛНА КОНТАКТНА ТОЧКА – ИМИ НА БАН</vt:lpstr>
      <vt:lpstr>       Scientix предлага: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Scientix 1 конференция 6-8 май 2011, Брюксел </vt:lpstr>
      <vt:lpstr>Scientix 2 Европейска конференция 24- 26 Октомври 2014, Брюксел</vt:lpstr>
      <vt:lpstr> 3rd Scientix Conference: 4-6 Май 2018 </vt:lpstr>
      <vt:lpstr>PowerPoint Presentation</vt:lpstr>
      <vt:lpstr>PowerPoint Presentation</vt:lpstr>
      <vt:lpstr>Future Classroom Lab</vt:lpstr>
      <vt:lpstr>PowerPoint Presentation</vt:lpstr>
      <vt:lpstr>PowerPoint Presentation</vt:lpstr>
      <vt:lpstr>PowerPoint Presentation</vt:lpstr>
      <vt:lpstr>PowerPoint Presentation</vt:lpstr>
      <vt:lpstr>COMPASS PROJECT   http://www.scientix.eu/web/guest/projects/project-detail?articleId=660622 </vt:lpstr>
      <vt:lpstr>PowerPoint Presentation</vt:lpstr>
      <vt:lpstr>PowerPoint Presentation</vt:lpstr>
      <vt:lpstr> STEM Discovery Week 2018 – победители   </vt:lpstr>
      <vt:lpstr> STEM Discovery Week 2018 – победители  </vt:lpstr>
      <vt:lpstr> STEM Discovery Week 2018 – победители  </vt:lpstr>
      <vt:lpstr> STEM Discovery Week 2018 – победители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Месец на професионалното  образование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Посещение на Сименс</vt:lpstr>
      <vt:lpstr>PowerPoint Presentation</vt:lpstr>
      <vt:lpstr>https://bitly.com/ </vt:lpstr>
      <vt:lpstr>Българският Център за безопасен интернет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Editable Intel® Education powerpoint template</dc:title>
  <dc:creator>Peter</dc:creator>
  <cp:lastModifiedBy>Teacher</cp:lastModifiedBy>
  <cp:revision>503</cp:revision>
  <cp:lastPrinted>2012-12-19T19:03:25Z</cp:lastPrinted>
  <dcterms:created xsi:type="dcterms:W3CDTF">2011-09-21T21:32:16Z</dcterms:created>
  <dcterms:modified xsi:type="dcterms:W3CDTF">2018-12-03T11:31:17Z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0x0101007404A80D44CF8E4CA6523EF81EDB643B</vt:lpwstr>
  </property>
  <property fmtid="{D5CDD505-2E9C-101B-9397-08002B2CF9AE}" pid="3" name="ItemRetentionFormula">
    <vt:lpwstr/>
  </property>
  <property fmtid="{D5CDD505-2E9C-101B-9397-08002B2CF9AE}" pid="4" name="_dlc_policyId">
    <vt:lpwstr/>
  </property>
  <property fmtid="{D5CDD505-2E9C-101B-9397-08002B2CF9AE}" pid="5" name="_dlc_DocIdItemGuid">
    <vt:lpwstr>ae7fac2a-9446-419c-a5c3-e772b28455d3</vt:lpwstr>
  </property>
  <property fmtid="{D5CDD505-2E9C-101B-9397-08002B2CF9AE}" pid="6" name="_dlc_DocId">
    <vt:lpwstr>4E32A3N3VKVZ-5-569</vt:lpwstr>
  </property>
  <property fmtid="{D5CDD505-2E9C-101B-9397-08002B2CF9AE}" pid="7" name="_dlc_DocIdUrl">
    <vt:lpwstr>https://sharepoint.amr.ith.intel.com/sites/MrktToolkit/_layouts/DocIdRedir.aspx?ID=4E32A3N3VKVZ-5-569, 4E32A3N3VKVZ-5-569</vt:lpwstr>
  </property>
</Properties>
</file>